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2" r:id="rId1"/>
  </p:sldMasterIdLst>
  <p:sldIdLst>
    <p:sldId id="256" r:id="rId2"/>
    <p:sldId id="260" r:id="rId3"/>
    <p:sldId id="264" r:id="rId4"/>
    <p:sldId id="261" r:id="rId5"/>
    <p:sldId id="262" r:id="rId6"/>
    <p:sldId id="263" r:id="rId7"/>
    <p:sldId id="265" r:id="rId8"/>
    <p:sldId id="267" r:id="rId9"/>
    <p:sldId id="266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holas Wright" initials="" lastIdx="5" clrIdx="0"/>
  <p:cmAuthor id="1" name="Dawn Willson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032" y="-20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4-09T09:25:59.055" idx="2">
    <p:pos x="2405" y="587"/>
    <p:text>While the general point is true, we can tend to get blow back on this. Because we had inflation from from 1980 to 2000.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4-09T09:27:41.395" idx="3">
    <p:pos x="2149" y="1707"/>
    <p:text>fact check for 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44D5-CBDF-FA46-8C27-6908C43CE871}" type="datetimeFigureOut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44D5-CBDF-FA46-8C27-6908C43CE871}" type="datetimeFigureOut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28D7-F41F-7048-9073-25927F150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44D5-CBDF-FA46-8C27-6908C43CE871}" type="datetimeFigureOut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28D7-F41F-7048-9073-25927F150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44D5-CBDF-FA46-8C27-6908C43CE871}" type="datetimeFigureOut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28D7-F41F-7048-9073-25927F150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44D5-CBDF-FA46-8C27-6908C43CE871}" type="datetimeFigureOut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28D7-F41F-7048-9073-25927F150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44D5-CBDF-FA46-8C27-6908C43CE871}" type="datetimeFigureOut">
              <a:rPr lang="en-US" smtClean="0"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28D7-F41F-7048-9073-25927F150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44D5-CBDF-FA46-8C27-6908C43CE871}" type="datetimeFigureOut">
              <a:rPr lang="en-US" smtClean="0"/>
              <a:t>4/17/13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28D7-F41F-7048-9073-25927F150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44D5-CBDF-FA46-8C27-6908C43CE871}" type="datetimeFigureOut">
              <a:rPr lang="en-US" smtClean="0"/>
              <a:t>4/17/13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28D7-F41F-7048-9073-25927F150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44D5-CBDF-FA46-8C27-6908C43CE871}" type="datetimeFigureOut">
              <a:rPr lang="en-US" smtClean="0"/>
              <a:t>4/17/13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28D7-F41F-7048-9073-25927F150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44D5-CBDF-FA46-8C27-6908C43CE871}" type="datetimeFigureOut">
              <a:rPr lang="en-US" smtClean="0"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44D5-CBDF-FA46-8C27-6908C43CE871}" type="datetimeFigureOut">
              <a:rPr lang="en-US" smtClean="0"/>
              <a:t>4/17/13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2628D7-F41F-7048-9073-25927F15034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72628D7-F41F-7048-9073-25927F15034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CDD44D5-CBDF-FA46-8C27-6908C43CE871}" type="datetimeFigureOut">
              <a:rPr lang="en-US" smtClean="0"/>
              <a:t>4/17/13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Relationship Id="rId3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comments" Target="../comments/comment2.xml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757" b="6757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0" y="1257300"/>
            <a:ext cx="8788400" cy="76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¿</a:t>
            </a:r>
            <a:r>
              <a:rPr lang="en-US" sz="660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Por</a:t>
            </a:r>
            <a:r>
              <a:rPr lang="en-US" sz="66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660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qu</a:t>
            </a:r>
            <a:r>
              <a:rPr lang="en-US" sz="660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é</a:t>
            </a:r>
            <a:r>
              <a:rPr lang="en-US" sz="66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660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comprar</a:t>
            </a:r>
            <a:r>
              <a:rPr lang="en-US" sz="66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660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plata</a:t>
            </a:r>
            <a:r>
              <a:rPr lang="en-US" sz="66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?</a:t>
            </a:r>
            <a:endParaRPr lang="en-US" sz="66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" name="Picture 4" descr="OP log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1"/>
          <a:stretch/>
        </p:blipFill>
        <p:spPr>
          <a:xfrm>
            <a:off x="1828799" y="5486400"/>
            <a:ext cx="5814235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6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81" y="105833"/>
            <a:ext cx="4461038" cy="660400"/>
          </a:xfrm>
        </p:spPr>
        <p:txBody>
          <a:bodyPr>
            <a:noAutofit/>
          </a:bodyPr>
          <a:lstStyle/>
          <a:p>
            <a:r>
              <a:rPr lang="en-US" sz="4600" b="0" dirty="0" smtClean="0">
                <a:solidFill>
                  <a:srgbClr val="790A14"/>
                </a:solidFill>
              </a:rPr>
              <a:t>China </a:t>
            </a:r>
            <a:r>
              <a:rPr lang="en-US" sz="4600" b="0" dirty="0" err="1" smtClean="0">
                <a:solidFill>
                  <a:srgbClr val="790A14"/>
                </a:solidFill>
              </a:rPr>
              <a:t>Quiere</a:t>
            </a:r>
            <a:r>
              <a:rPr lang="en-US" sz="4600" b="0" dirty="0" smtClean="0">
                <a:solidFill>
                  <a:srgbClr val="790A14"/>
                </a:solidFill>
              </a:rPr>
              <a:t> </a:t>
            </a:r>
            <a:r>
              <a:rPr lang="en-US" sz="4600" b="0" dirty="0" err="1" smtClean="0">
                <a:solidFill>
                  <a:srgbClr val="790A14"/>
                </a:solidFill>
              </a:rPr>
              <a:t>M</a:t>
            </a:r>
            <a:r>
              <a:rPr lang="en-US" sz="4600" b="0" dirty="0" err="1" smtClean="0">
                <a:solidFill>
                  <a:srgbClr val="790A14"/>
                </a:solidFill>
              </a:rPr>
              <a:t>ás</a:t>
            </a:r>
            <a:endParaRPr lang="en-US" sz="4600" b="0" dirty="0">
              <a:solidFill>
                <a:srgbClr val="790A1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0" y="3937000"/>
            <a:ext cx="8483599" cy="2146300"/>
          </a:xfrm>
        </p:spPr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700" dirty="0"/>
              <a:t>China e India </a:t>
            </a:r>
            <a:r>
              <a:rPr lang="en-US" sz="1700" dirty="0" err="1"/>
              <a:t>representan</a:t>
            </a:r>
            <a:r>
              <a:rPr lang="en-US" sz="1700" dirty="0"/>
              <a:t> los </a:t>
            </a:r>
            <a:r>
              <a:rPr lang="en-US" sz="1700" dirty="0" err="1"/>
              <a:t>mercados</a:t>
            </a:r>
            <a:r>
              <a:rPr lang="en-US" sz="1700" dirty="0"/>
              <a:t> </a:t>
            </a:r>
            <a:r>
              <a:rPr lang="en-US" sz="1700" dirty="0" err="1"/>
              <a:t>más</a:t>
            </a:r>
            <a:r>
              <a:rPr lang="en-US" sz="1700" dirty="0"/>
              <a:t> </a:t>
            </a:r>
            <a:r>
              <a:rPr lang="en-US" sz="1700" dirty="0" err="1"/>
              <a:t>grandes</a:t>
            </a:r>
            <a:r>
              <a:rPr lang="en-US" sz="1700" dirty="0"/>
              <a:t> </a:t>
            </a:r>
            <a:r>
              <a:rPr lang="en-US" sz="1700" dirty="0" err="1"/>
              <a:t>para</a:t>
            </a:r>
            <a:r>
              <a:rPr lang="en-US" sz="1700" dirty="0"/>
              <a:t> </a:t>
            </a:r>
            <a:r>
              <a:rPr lang="en-US" sz="1700" dirty="0" err="1"/>
              <a:t>inversionistas</a:t>
            </a:r>
            <a:r>
              <a:rPr lang="en-US" sz="1700" dirty="0"/>
              <a:t> </a:t>
            </a:r>
            <a:r>
              <a:rPr lang="en-US" sz="1700" dirty="0" err="1"/>
              <a:t>potenciales</a:t>
            </a:r>
            <a:r>
              <a:rPr lang="en-US" sz="1700" dirty="0"/>
              <a:t> de </a:t>
            </a:r>
            <a:r>
              <a:rPr lang="en-US" sz="1700" dirty="0" err="1"/>
              <a:t>plata</a:t>
            </a:r>
            <a:r>
              <a:rPr lang="en-US" sz="1700" dirty="0"/>
              <a:t>.</a:t>
            </a:r>
          </a:p>
          <a:p>
            <a:pPr marL="285750" indent="-285750" algn="l">
              <a:buFont typeface="Arial"/>
              <a:buChar char="•"/>
            </a:pPr>
            <a:endParaRPr lang="en-US" sz="1700" dirty="0"/>
          </a:p>
          <a:p>
            <a:pPr marL="285750" indent="-285750" algn="l">
              <a:buFont typeface="Arial"/>
              <a:buChar char="•"/>
            </a:pPr>
            <a:r>
              <a:rPr lang="en-US" sz="1700" dirty="0"/>
              <a:t>En la India, la </a:t>
            </a:r>
            <a:r>
              <a:rPr lang="en-US" sz="1700" dirty="0" err="1"/>
              <a:t>joyería</a:t>
            </a:r>
            <a:r>
              <a:rPr lang="en-US" sz="1700" dirty="0"/>
              <a:t> de </a:t>
            </a:r>
            <a:r>
              <a:rPr lang="en-US" sz="1700" dirty="0" err="1"/>
              <a:t>plata</a:t>
            </a:r>
            <a:r>
              <a:rPr lang="en-US" sz="1700" dirty="0"/>
              <a:t> se </a:t>
            </a:r>
            <a:r>
              <a:rPr lang="en-US" sz="1700" dirty="0" err="1"/>
              <a:t>está</a:t>
            </a:r>
            <a:r>
              <a:rPr lang="en-US" sz="1700" dirty="0"/>
              <a:t> </a:t>
            </a:r>
            <a:r>
              <a:rPr lang="en-US" sz="1700" dirty="0" err="1"/>
              <a:t>haciendo</a:t>
            </a:r>
            <a:r>
              <a:rPr lang="en-US" sz="1700" dirty="0"/>
              <a:t> mucho </a:t>
            </a:r>
            <a:r>
              <a:rPr lang="en-US" sz="1700" dirty="0" err="1"/>
              <a:t>más</a:t>
            </a:r>
            <a:r>
              <a:rPr lang="en-US" sz="1700" dirty="0"/>
              <a:t> popular </a:t>
            </a:r>
            <a:r>
              <a:rPr lang="en-US" sz="1700" dirty="0" err="1"/>
              <a:t>que</a:t>
            </a:r>
            <a:r>
              <a:rPr lang="en-US" sz="1700" dirty="0"/>
              <a:t> antes.  En China, la </a:t>
            </a:r>
            <a:r>
              <a:rPr lang="en-US" sz="1700" dirty="0" err="1"/>
              <a:t>palabra</a:t>
            </a:r>
            <a:r>
              <a:rPr lang="en-US" sz="1700" dirty="0"/>
              <a:t> "</a:t>
            </a:r>
            <a:r>
              <a:rPr lang="en-US" sz="1700" dirty="0" err="1"/>
              <a:t>banco</a:t>
            </a:r>
            <a:r>
              <a:rPr lang="en-US" sz="1700" dirty="0"/>
              <a:t>" en </a:t>
            </a:r>
            <a:r>
              <a:rPr lang="en-US" sz="1700" dirty="0" err="1"/>
              <a:t>mandarín</a:t>
            </a:r>
            <a:r>
              <a:rPr lang="en-US" sz="1700" dirty="0"/>
              <a:t> </a:t>
            </a:r>
            <a:r>
              <a:rPr lang="en-US" sz="1700" dirty="0" err="1"/>
              <a:t>significa</a:t>
            </a:r>
            <a:r>
              <a:rPr lang="en-US" sz="1700" dirty="0"/>
              <a:t> "casa de </a:t>
            </a:r>
            <a:r>
              <a:rPr lang="en-US" sz="1700" dirty="0" err="1"/>
              <a:t>plata</a:t>
            </a:r>
            <a:r>
              <a:rPr lang="en-US" sz="1700" dirty="0"/>
              <a:t>".  En </a:t>
            </a:r>
            <a:r>
              <a:rPr lang="en-US" sz="1700" dirty="0" err="1"/>
              <a:t>estos</a:t>
            </a:r>
            <a:r>
              <a:rPr lang="en-US" sz="1700" dirty="0"/>
              <a:t> </a:t>
            </a:r>
            <a:r>
              <a:rPr lang="en-US" sz="1700" dirty="0" err="1"/>
              <a:t>países</a:t>
            </a:r>
            <a:r>
              <a:rPr lang="en-US" sz="1700" dirty="0"/>
              <a:t>, </a:t>
            </a:r>
            <a:r>
              <a:rPr lang="en-US" sz="1700" dirty="0" err="1"/>
              <a:t>ahorrar</a:t>
            </a:r>
            <a:r>
              <a:rPr lang="en-US" sz="1700" dirty="0"/>
              <a:t> en </a:t>
            </a:r>
            <a:r>
              <a:rPr lang="en-US" sz="1700" dirty="0" err="1"/>
              <a:t>plata</a:t>
            </a:r>
            <a:r>
              <a:rPr lang="en-US" sz="1700" dirty="0"/>
              <a:t> </a:t>
            </a:r>
            <a:r>
              <a:rPr lang="en-US" sz="1700" dirty="0" err="1"/>
              <a:t>es</a:t>
            </a:r>
            <a:r>
              <a:rPr lang="en-US" sz="1700" dirty="0"/>
              <a:t> parte de la </a:t>
            </a:r>
            <a:r>
              <a:rPr lang="en-US" sz="1700" dirty="0" err="1"/>
              <a:t>cultura</a:t>
            </a:r>
            <a:r>
              <a:rPr lang="en-US" sz="1700" dirty="0"/>
              <a:t>, </a:t>
            </a:r>
            <a:r>
              <a:rPr lang="en-US" sz="1700" dirty="0" err="1"/>
              <a:t>ya</a:t>
            </a:r>
            <a:r>
              <a:rPr lang="en-US" sz="1700" dirty="0"/>
              <a:t> </a:t>
            </a:r>
            <a:r>
              <a:rPr lang="en-US" sz="1700" dirty="0" err="1"/>
              <a:t>que</a:t>
            </a:r>
            <a:r>
              <a:rPr lang="en-US" sz="1700" dirty="0"/>
              <a:t> </a:t>
            </a:r>
            <a:r>
              <a:rPr lang="en-US" sz="1700" dirty="0" err="1"/>
              <a:t>saben</a:t>
            </a:r>
            <a:r>
              <a:rPr lang="en-US" sz="1700" dirty="0"/>
              <a:t> de </a:t>
            </a:r>
            <a:r>
              <a:rPr lang="en-US" sz="1700" dirty="0" err="1"/>
              <a:t>cómo</a:t>
            </a:r>
            <a:r>
              <a:rPr lang="en-US" sz="1700" dirty="0"/>
              <a:t> </a:t>
            </a:r>
            <a:r>
              <a:rPr lang="en-US" sz="1700" dirty="0" err="1"/>
              <a:t>las</a:t>
            </a:r>
            <a:r>
              <a:rPr lang="en-US" sz="1700" dirty="0"/>
              <a:t> </a:t>
            </a:r>
            <a:r>
              <a:rPr lang="en-US" sz="1700" dirty="0" err="1"/>
              <a:t>divisas</a:t>
            </a:r>
            <a:r>
              <a:rPr lang="en-US" sz="1700" dirty="0"/>
              <a:t> locales </a:t>
            </a:r>
            <a:r>
              <a:rPr lang="en-US" sz="1700" dirty="0" err="1"/>
              <a:t>roban</a:t>
            </a:r>
            <a:r>
              <a:rPr lang="en-US" sz="1700" dirty="0"/>
              <a:t> y </a:t>
            </a:r>
            <a:r>
              <a:rPr lang="en-US" sz="1700" dirty="0" err="1"/>
              <a:t>pierden</a:t>
            </a:r>
            <a:r>
              <a:rPr lang="en-US" sz="1700" dirty="0"/>
              <a:t> </a:t>
            </a:r>
            <a:r>
              <a:rPr lang="en-US" sz="1700" dirty="0" err="1"/>
              <a:t>su</a:t>
            </a:r>
            <a:r>
              <a:rPr lang="en-US" sz="1700" dirty="0"/>
              <a:t> </a:t>
            </a:r>
            <a:r>
              <a:rPr lang="en-US" sz="1700" dirty="0" err="1"/>
              <a:t>poder</a:t>
            </a:r>
            <a:r>
              <a:rPr lang="en-US" sz="1700" dirty="0"/>
              <a:t> </a:t>
            </a:r>
            <a:r>
              <a:rPr lang="en-US" sz="1700" dirty="0" err="1"/>
              <a:t>adquisitivo</a:t>
            </a:r>
            <a:r>
              <a:rPr lang="en-US" sz="1700" dirty="0"/>
              <a:t>, </a:t>
            </a:r>
            <a:r>
              <a:rPr lang="en-US" sz="1700" dirty="0" err="1"/>
              <a:t>por</a:t>
            </a:r>
            <a:r>
              <a:rPr lang="en-US" sz="1700" dirty="0"/>
              <a:t> </a:t>
            </a:r>
            <a:r>
              <a:rPr lang="en-US" sz="1700" dirty="0" err="1"/>
              <a:t>experiencias</a:t>
            </a:r>
            <a:r>
              <a:rPr lang="en-US" sz="1700" dirty="0"/>
              <a:t> </a:t>
            </a:r>
            <a:r>
              <a:rPr lang="en-US" sz="1700" dirty="0" err="1"/>
              <a:t>anteriores</a:t>
            </a:r>
            <a:r>
              <a:rPr lang="en-US" sz="1700" dirty="0"/>
              <a:t>.</a:t>
            </a:r>
          </a:p>
          <a:p>
            <a:pPr marL="285750" indent="-285750" algn="l">
              <a:buFont typeface="Arial"/>
              <a:buChar char="•"/>
            </a:pPr>
            <a:endParaRPr lang="en-US" sz="1700" dirty="0"/>
          </a:p>
          <a:p>
            <a:pPr marL="285750" indent="-285750" algn="l">
              <a:buFont typeface="Arial"/>
              <a:buChar char="•"/>
            </a:pPr>
            <a:r>
              <a:rPr lang="en-US" sz="1700" dirty="0"/>
              <a:t>Las </a:t>
            </a:r>
            <a:r>
              <a:rPr lang="en-US" sz="1700" dirty="0" err="1"/>
              <a:t>monedas</a:t>
            </a:r>
            <a:r>
              <a:rPr lang="en-US" sz="1700" dirty="0"/>
              <a:t> de </a:t>
            </a:r>
            <a:r>
              <a:rPr lang="en-US" sz="1700" dirty="0" err="1"/>
              <a:t>oro</a:t>
            </a:r>
            <a:r>
              <a:rPr lang="en-US" sz="1700" dirty="0"/>
              <a:t> y </a:t>
            </a:r>
            <a:r>
              <a:rPr lang="en-US" sz="1700" dirty="0" err="1"/>
              <a:t>plata</a:t>
            </a:r>
            <a:r>
              <a:rPr lang="en-US" sz="1700" dirty="0"/>
              <a:t> se </a:t>
            </a:r>
            <a:r>
              <a:rPr lang="en-US" sz="1700" dirty="0" err="1"/>
              <a:t>venden</a:t>
            </a:r>
            <a:r>
              <a:rPr lang="en-US" sz="1700" dirty="0"/>
              <a:t> en los </a:t>
            </a:r>
            <a:r>
              <a:rPr lang="en-US" sz="1700" dirty="0" err="1"/>
              <a:t>bancos</a:t>
            </a:r>
            <a:r>
              <a:rPr lang="en-US" sz="1700" dirty="0"/>
              <a:t>, y en el lobby de </a:t>
            </a:r>
            <a:r>
              <a:rPr lang="en-US" sz="1700" dirty="0" err="1"/>
              <a:t>varios</a:t>
            </a:r>
            <a:r>
              <a:rPr lang="en-US" sz="1700" dirty="0"/>
              <a:t> </a:t>
            </a:r>
            <a:r>
              <a:rPr lang="en-US" sz="1700" dirty="0" err="1"/>
              <a:t>centros</a:t>
            </a:r>
            <a:r>
              <a:rPr lang="en-US" sz="1700" dirty="0"/>
              <a:t> </a:t>
            </a:r>
            <a:r>
              <a:rPr lang="en-US" sz="1700" dirty="0" err="1"/>
              <a:t>comerciales</a:t>
            </a:r>
            <a:r>
              <a:rPr lang="en-US" sz="1700" dirty="0"/>
              <a:t>, en </a:t>
            </a:r>
            <a:r>
              <a:rPr lang="en-US" sz="1700" dirty="0" err="1"/>
              <a:t>máquinas</a:t>
            </a:r>
            <a:r>
              <a:rPr lang="en-US" sz="1700" dirty="0"/>
              <a:t> </a:t>
            </a:r>
            <a:r>
              <a:rPr lang="en-US" sz="1700" dirty="0" err="1"/>
              <a:t>automáticas</a:t>
            </a:r>
            <a:r>
              <a:rPr lang="en-US" sz="1700" dirty="0"/>
              <a:t>.</a:t>
            </a:r>
            <a:endParaRPr lang="en-US" sz="1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850900"/>
            <a:ext cx="2781300" cy="2781300"/>
          </a:xfrm>
          <a:prstGeom prst="rect">
            <a:avLst/>
          </a:prstGeom>
        </p:spPr>
      </p:pic>
      <p:pic>
        <p:nvPicPr>
          <p:cNvPr id="4" name="Picture 3" descr="OP log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1"/>
          <a:stretch/>
        </p:blipFill>
        <p:spPr>
          <a:xfrm>
            <a:off x="5994400" y="4233"/>
            <a:ext cx="2456180" cy="5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63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0955"/>
            <a:ext cx="5994400" cy="405727"/>
          </a:xfrm>
        </p:spPr>
        <p:txBody>
          <a:bodyPr>
            <a:noAutofit/>
          </a:bodyPr>
          <a:lstStyle/>
          <a:p>
            <a:r>
              <a:rPr lang="en-US" sz="4400" b="0" dirty="0" smtClean="0">
                <a:solidFill>
                  <a:srgbClr val="790A14"/>
                </a:solidFill>
              </a:rPr>
              <a:t>La Plata </a:t>
            </a:r>
            <a:r>
              <a:rPr lang="en-US" sz="4400" b="0" dirty="0" err="1" smtClean="0">
                <a:solidFill>
                  <a:srgbClr val="790A14"/>
                </a:solidFill>
              </a:rPr>
              <a:t>Es</a:t>
            </a:r>
            <a:r>
              <a:rPr lang="en-US" sz="4400" b="0" dirty="0" smtClean="0">
                <a:solidFill>
                  <a:srgbClr val="790A14"/>
                </a:solidFill>
              </a:rPr>
              <a:t> </a:t>
            </a:r>
            <a:r>
              <a:rPr lang="en-US" sz="4400" b="0" dirty="0" err="1" smtClean="0">
                <a:solidFill>
                  <a:srgbClr val="790A14"/>
                </a:solidFill>
              </a:rPr>
              <a:t>Dinero</a:t>
            </a:r>
            <a:r>
              <a:rPr lang="en-US" sz="4400" b="0" dirty="0" smtClean="0">
                <a:solidFill>
                  <a:srgbClr val="790A14"/>
                </a:solidFill>
              </a:rPr>
              <a:t> Real</a:t>
            </a:r>
            <a:endParaRPr lang="en-US" sz="4400" b="0" dirty="0">
              <a:solidFill>
                <a:srgbClr val="790A1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17500" y="4521200"/>
            <a:ext cx="8115300" cy="1282700"/>
          </a:xfrm>
        </p:spPr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800" dirty="0" err="1"/>
              <a:t>Cuando</a:t>
            </a:r>
            <a:r>
              <a:rPr lang="en-US" sz="1800" dirty="0"/>
              <a:t> </a:t>
            </a:r>
            <a:r>
              <a:rPr lang="en-US" sz="1800" dirty="0" err="1"/>
              <a:t>usted</a:t>
            </a:r>
            <a:r>
              <a:rPr lang="en-US" sz="1800" dirty="0"/>
              <a:t> </a:t>
            </a:r>
            <a:r>
              <a:rPr lang="en-US" sz="1800" dirty="0" err="1"/>
              <a:t>invierte</a:t>
            </a:r>
            <a:r>
              <a:rPr lang="en-US" sz="1800" dirty="0"/>
              <a:t> en </a:t>
            </a:r>
            <a:r>
              <a:rPr lang="en-US" sz="1800" dirty="0" err="1"/>
              <a:t>plata</a:t>
            </a:r>
            <a:r>
              <a:rPr lang="en-US" sz="1800" dirty="0"/>
              <a:t>, </a:t>
            </a:r>
            <a:r>
              <a:rPr lang="en-US" sz="1800" dirty="0" err="1"/>
              <a:t>invierte</a:t>
            </a:r>
            <a:r>
              <a:rPr lang="en-US" sz="1800" dirty="0"/>
              <a:t> en un </a:t>
            </a:r>
            <a:r>
              <a:rPr lang="en-US" sz="1800" dirty="0" err="1"/>
              <a:t>bien</a:t>
            </a:r>
            <a:r>
              <a:rPr lang="en-US" sz="1800" dirty="0"/>
              <a:t> con valor tangible, no valor </a:t>
            </a:r>
            <a:r>
              <a:rPr lang="en-US" sz="1800" dirty="0" err="1"/>
              <a:t>designado</a:t>
            </a:r>
            <a:r>
              <a:rPr lang="en-US" sz="1800" dirty="0"/>
              <a:t>.</a:t>
            </a:r>
          </a:p>
          <a:p>
            <a:pPr marL="285750" indent="-285750" algn="l">
              <a:buFont typeface="Arial"/>
              <a:buChar char="•"/>
            </a:pPr>
            <a:endParaRPr lang="en-US" sz="1800" dirty="0"/>
          </a:p>
          <a:p>
            <a:pPr marL="285750" indent="-285750" algn="l">
              <a:buFont typeface="Arial"/>
              <a:buChar char="•"/>
            </a:pPr>
            <a:r>
              <a:rPr lang="en-US" sz="1800" dirty="0"/>
              <a:t>Las </a:t>
            </a:r>
            <a:r>
              <a:rPr lang="en-US" sz="1800" dirty="0" err="1"/>
              <a:t>divisas</a:t>
            </a:r>
            <a:r>
              <a:rPr lang="en-US" sz="1800" dirty="0"/>
              <a:t> se </a:t>
            </a:r>
            <a:r>
              <a:rPr lang="en-US" sz="1800" dirty="0" err="1"/>
              <a:t>tienden</a:t>
            </a:r>
            <a:r>
              <a:rPr lang="en-US" sz="1800" dirty="0"/>
              <a:t> a </a:t>
            </a:r>
            <a:r>
              <a:rPr lang="en-US" sz="1800" dirty="0" err="1"/>
              <a:t>depreciar</a:t>
            </a:r>
            <a:r>
              <a:rPr lang="en-US" sz="1800" dirty="0"/>
              <a:t> con el </a:t>
            </a:r>
            <a:r>
              <a:rPr lang="en-US" sz="1800" dirty="0" err="1"/>
              <a:t>tiempo</a:t>
            </a:r>
            <a:r>
              <a:rPr lang="en-US" sz="1800" dirty="0"/>
              <a:t>. La </a:t>
            </a:r>
            <a:r>
              <a:rPr lang="en-US" sz="1800" dirty="0" err="1"/>
              <a:t>historia</a:t>
            </a:r>
            <a:r>
              <a:rPr lang="en-US" sz="1800" dirty="0"/>
              <a:t> </a:t>
            </a:r>
            <a:r>
              <a:rPr lang="en-US" sz="1800" dirty="0" err="1"/>
              <a:t>muestra</a:t>
            </a:r>
            <a:r>
              <a:rPr lang="en-US" sz="1800" dirty="0"/>
              <a:t> </a:t>
            </a:r>
            <a:r>
              <a:rPr lang="en-US" sz="1800" dirty="0" err="1"/>
              <a:t>que</a:t>
            </a:r>
            <a:r>
              <a:rPr lang="en-US" sz="1800" dirty="0"/>
              <a:t> los </a:t>
            </a:r>
            <a:r>
              <a:rPr lang="en-US" sz="1800" dirty="0" err="1"/>
              <a:t>metales</a:t>
            </a:r>
            <a:r>
              <a:rPr lang="en-US" sz="1800" dirty="0"/>
              <a:t> </a:t>
            </a:r>
            <a:r>
              <a:rPr lang="en-US" sz="1800" dirty="0" err="1"/>
              <a:t>preciosos</a:t>
            </a:r>
            <a:r>
              <a:rPr lang="en-US" sz="1800" dirty="0"/>
              <a:t> </a:t>
            </a:r>
            <a:r>
              <a:rPr lang="en-US" sz="1800" dirty="0" err="1"/>
              <a:t>tienen</a:t>
            </a:r>
            <a:r>
              <a:rPr lang="en-US" sz="1800" dirty="0"/>
              <a:t> un </a:t>
            </a:r>
            <a:r>
              <a:rPr lang="en-US" sz="1800" dirty="0" smtClean="0"/>
              <a:t>valor, </a:t>
            </a:r>
            <a:r>
              <a:rPr lang="en-US" sz="1800" dirty="0" err="1" smtClean="0"/>
              <a:t>mismo</a:t>
            </a:r>
            <a:r>
              <a:rPr lang="en-US" sz="1800" dirty="0" smtClean="0"/>
              <a:t> </a:t>
            </a:r>
            <a:r>
              <a:rPr lang="en-US" sz="1800" dirty="0" err="1"/>
              <a:t>que</a:t>
            </a:r>
            <a:r>
              <a:rPr lang="en-US" sz="1800" dirty="0"/>
              <a:t> se </a:t>
            </a:r>
            <a:r>
              <a:rPr lang="en-US" sz="1800" dirty="0" err="1"/>
              <a:t>aprecia</a:t>
            </a:r>
            <a:r>
              <a:rPr lang="en-US" sz="1800" dirty="0"/>
              <a:t> </a:t>
            </a:r>
            <a:r>
              <a:rPr lang="en-US" sz="1800" dirty="0" err="1"/>
              <a:t>cíclicamente</a:t>
            </a:r>
            <a:r>
              <a:rPr lang="en-US" sz="1800" dirty="0"/>
              <a:t>.</a:t>
            </a:r>
            <a:endParaRPr lang="en-US" sz="18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908446"/>
            <a:ext cx="5600700" cy="3500437"/>
          </a:xfrm>
          <a:prstGeom prst="rect">
            <a:avLst/>
          </a:prstGeom>
        </p:spPr>
      </p:pic>
      <p:pic>
        <p:nvPicPr>
          <p:cNvPr id="7" name="Picture 6" descr="OP log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1"/>
          <a:stretch/>
        </p:blipFill>
        <p:spPr>
          <a:xfrm>
            <a:off x="5994400" y="4233"/>
            <a:ext cx="2456180" cy="5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38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4233"/>
            <a:ext cx="5990167" cy="855139"/>
          </a:xfrm>
        </p:spPr>
        <p:txBody>
          <a:bodyPr>
            <a:noAutofit/>
          </a:bodyPr>
          <a:lstStyle/>
          <a:p>
            <a:r>
              <a:rPr lang="en-US" sz="4600" b="0" dirty="0" smtClean="0">
                <a:solidFill>
                  <a:srgbClr val="790A14"/>
                </a:solidFill>
              </a:rPr>
              <a:t>La Plata </a:t>
            </a:r>
            <a:r>
              <a:rPr lang="en-US" sz="4600" b="0" dirty="0" err="1" smtClean="0">
                <a:solidFill>
                  <a:srgbClr val="790A14"/>
                </a:solidFill>
              </a:rPr>
              <a:t>Es</a:t>
            </a:r>
            <a:r>
              <a:rPr lang="en-US" sz="4600" b="0" dirty="0" smtClean="0">
                <a:solidFill>
                  <a:srgbClr val="790A14"/>
                </a:solidFill>
              </a:rPr>
              <a:t> </a:t>
            </a:r>
            <a:r>
              <a:rPr lang="en-US" sz="4600" b="0" dirty="0" err="1" smtClean="0">
                <a:solidFill>
                  <a:srgbClr val="790A14"/>
                </a:solidFill>
              </a:rPr>
              <a:t>Escasa</a:t>
            </a:r>
            <a:endParaRPr lang="en-US" sz="4600" b="0" dirty="0">
              <a:solidFill>
                <a:srgbClr val="790A1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6200" y="4622801"/>
            <a:ext cx="8314267" cy="1854200"/>
          </a:xfrm>
        </p:spPr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800" dirty="0"/>
              <a:t>La </a:t>
            </a:r>
            <a:r>
              <a:rPr lang="en-US" sz="1800" dirty="0" err="1" smtClean="0"/>
              <a:t>escasez</a:t>
            </a:r>
            <a:r>
              <a:rPr lang="en-US" sz="1800" dirty="0" smtClean="0"/>
              <a:t> </a:t>
            </a:r>
            <a:r>
              <a:rPr lang="en-US" sz="1800" dirty="0"/>
              <a:t>de la </a:t>
            </a:r>
            <a:r>
              <a:rPr lang="en-US" sz="1800" dirty="0" err="1"/>
              <a:t>plata</a:t>
            </a:r>
            <a:r>
              <a:rPr lang="en-US" sz="1800" dirty="0"/>
              <a:t> ha </a:t>
            </a:r>
            <a:r>
              <a:rPr lang="en-US" sz="1800" dirty="0" err="1"/>
              <a:t>elevado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poder</a:t>
            </a:r>
            <a:r>
              <a:rPr lang="en-US" sz="1800" dirty="0"/>
              <a:t> </a:t>
            </a:r>
            <a:r>
              <a:rPr lang="en-US" sz="1800" dirty="0" err="1"/>
              <a:t>adquisitivo</a:t>
            </a:r>
            <a:r>
              <a:rPr lang="en-US" sz="1800" dirty="0"/>
              <a:t> 674% de </a:t>
            </a:r>
            <a:r>
              <a:rPr lang="en-US" sz="1800" dirty="0" err="1"/>
              <a:t>enero</a:t>
            </a:r>
            <a:r>
              <a:rPr lang="en-US" sz="1800" dirty="0"/>
              <a:t> 2 del 2001 a </a:t>
            </a:r>
            <a:r>
              <a:rPr lang="en-US" sz="1800" dirty="0" err="1"/>
              <a:t>enero</a:t>
            </a:r>
            <a:r>
              <a:rPr lang="en-US" sz="1800" dirty="0"/>
              <a:t> 2 del 2013.</a:t>
            </a:r>
          </a:p>
          <a:p>
            <a:pPr algn="l"/>
            <a:endParaRPr lang="en-US" sz="1800" dirty="0"/>
          </a:p>
          <a:p>
            <a:pPr marL="285750" indent="-285750" algn="l">
              <a:buFont typeface="Arial"/>
              <a:buChar char="•"/>
            </a:pPr>
            <a:r>
              <a:rPr lang="en-US" sz="1800" dirty="0"/>
              <a:t>A </a:t>
            </a:r>
            <a:r>
              <a:rPr lang="en-US" sz="1800" dirty="0" err="1"/>
              <a:t>diferencia</a:t>
            </a:r>
            <a:r>
              <a:rPr lang="en-US" sz="1800" dirty="0"/>
              <a:t> del </a:t>
            </a:r>
            <a:r>
              <a:rPr lang="en-US" sz="1800" dirty="0" err="1"/>
              <a:t>oro</a:t>
            </a:r>
            <a:r>
              <a:rPr lang="en-US" sz="1800" dirty="0"/>
              <a:t>, </a:t>
            </a:r>
            <a:r>
              <a:rPr lang="en-US" sz="1800" dirty="0" err="1"/>
              <a:t>más</a:t>
            </a:r>
            <a:r>
              <a:rPr lang="en-US" sz="1800" dirty="0"/>
              <a:t> del 70% de </a:t>
            </a:r>
            <a:r>
              <a:rPr lang="en-US" sz="1800" dirty="0" err="1"/>
              <a:t>las</a:t>
            </a:r>
            <a:r>
              <a:rPr lang="en-US" sz="1800" dirty="0"/>
              <a:t> </a:t>
            </a:r>
            <a:r>
              <a:rPr lang="en-US" sz="1800" dirty="0" err="1"/>
              <a:t>reservas</a:t>
            </a:r>
            <a:r>
              <a:rPr lang="en-US" sz="1800" dirty="0"/>
              <a:t> de </a:t>
            </a:r>
            <a:r>
              <a:rPr lang="en-US" sz="1800" dirty="0" err="1"/>
              <a:t>plata</a:t>
            </a:r>
            <a:r>
              <a:rPr lang="en-US" sz="1800" dirty="0"/>
              <a:t> </a:t>
            </a:r>
            <a:r>
              <a:rPr lang="en-US" sz="1800" dirty="0" smtClean="0"/>
              <a:t>se </a:t>
            </a:r>
            <a:r>
              <a:rPr lang="en-US" sz="1800" dirty="0" err="1" smtClean="0"/>
              <a:t>usa</a:t>
            </a:r>
            <a:r>
              <a:rPr lang="en-US" sz="1800" dirty="0" smtClean="0"/>
              <a:t> en </a:t>
            </a:r>
            <a:r>
              <a:rPr lang="en-US" sz="1800" dirty="0" err="1"/>
              <a:t>aplicaciones</a:t>
            </a:r>
            <a:r>
              <a:rPr lang="en-US" sz="1800" dirty="0"/>
              <a:t> </a:t>
            </a:r>
            <a:r>
              <a:rPr lang="en-US" sz="1800" dirty="0" err="1"/>
              <a:t>industriales</a:t>
            </a:r>
            <a:r>
              <a:rPr lang="en-US" sz="1800" dirty="0"/>
              <a:t> y </a:t>
            </a:r>
            <a:r>
              <a:rPr lang="en-US" sz="1800" dirty="0" err="1" smtClean="0"/>
              <a:t>tecnol</a:t>
            </a:r>
            <a:r>
              <a:rPr lang="en-US" sz="1800" dirty="0" err="1" smtClean="0"/>
              <a:t>ógicas</a:t>
            </a:r>
            <a:r>
              <a:rPr lang="en-US" sz="1800" dirty="0" smtClean="0"/>
              <a:t>. </a:t>
            </a:r>
            <a:r>
              <a:rPr lang="en-US" sz="1800" dirty="0"/>
              <a:t>Los </a:t>
            </a:r>
            <a:r>
              <a:rPr lang="en-US" sz="1800" dirty="0" err="1"/>
              <a:t>inventarios</a:t>
            </a:r>
            <a:r>
              <a:rPr lang="en-US" sz="1800" dirty="0"/>
              <a:t> </a:t>
            </a:r>
            <a:r>
              <a:rPr lang="en-US" sz="1800" dirty="0" err="1"/>
              <a:t>nos</a:t>
            </a:r>
            <a:r>
              <a:rPr lang="en-US" sz="1800" dirty="0"/>
              <a:t> </a:t>
            </a:r>
            <a:r>
              <a:rPr lang="en-US" sz="1800" dirty="0" err="1"/>
              <a:t>indican</a:t>
            </a:r>
            <a:r>
              <a:rPr lang="en-US" sz="1800" dirty="0"/>
              <a:t> </a:t>
            </a:r>
            <a:r>
              <a:rPr lang="en-US" sz="1800" dirty="0" err="1"/>
              <a:t>que</a:t>
            </a:r>
            <a:r>
              <a:rPr lang="en-US" sz="1800" dirty="0"/>
              <a:t> el </a:t>
            </a:r>
            <a:r>
              <a:rPr lang="en-US" sz="1800" dirty="0" err="1"/>
              <a:t>suministro</a:t>
            </a:r>
            <a:r>
              <a:rPr lang="en-US" sz="1800" dirty="0"/>
              <a:t> </a:t>
            </a:r>
            <a:r>
              <a:rPr lang="en-US" sz="1800" dirty="0" err="1"/>
              <a:t>es</a:t>
            </a:r>
            <a:r>
              <a:rPr lang="en-US" sz="1800" dirty="0"/>
              <a:t> mucho </a:t>
            </a:r>
            <a:r>
              <a:rPr lang="en-US" sz="1800" dirty="0" err="1"/>
              <a:t>menor</a:t>
            </a:r>
            <a:r>
              <a:rPr lang="en-US" sz="1800" dirty="0"/>
              <a:t> </a:t>
            </a:r>
            <a:r>
              <a:rPr lang="en-US" sz="1800" dirty="0" err="1"/>
              <a:t>que</a:t>
            </a:r>
            <a:r>
              <a:rPr lang="en-US" sz="1800" dirty="0"/>
              <a:t> </a:t>
            </a:r>
            <a:r>
              <a:rPr lang="en-US" sz="1800" dirty="0" err="1"/>
              <a:t>como</a:t>
            </a:r>
            <a:r>
              <a:rPr lang="en-US" sz="1800" dirty="0"/>
              <a:t> lo era </a:t>
            </a:r>
            <a:r>
              <a:rPr lang="en-US" sz="1800" dirty="0" err="1"/>
              <a:t>hace</a:t>
            </a:r>
            <a:r>
              <a:rPr lang="en-US" sz="1800" dirty="0"/>
              <a:t> 30 </a:t>
            </a:r>
            <a:r>
              <a:rPr lang="en-US" sz="1800" dirty="0" err="1"/>
              <a:t>años</a:t>
            </a:r>
            <a:r>
              <a:rPr lang="en-US" sz="1800" dirty="0"/>
              <a:t>. Un </a:t>
            </a:r>
            <a:r>
              <a:rPr lang="en-US" sz="1800" dirty="0" err="1"/>
              <a:t>suministro</a:t>
            </a:r>
            <a:r>
              <a:rPr lang="en-US" sz="1800" dirty="0"/>
              <a:t> </a:t>
            </a:r>
            <a:r>
              <a:rPr lang="en-US" sz="1800" dirty="0" err="1"/>
              <a:t>limitado</a:t>
            </a:r>
            <a:r>
              <a:rPr lang="en-US" sz="1800" dirty="0"/>
              <a:t> </a:t>
            </a:r>
            <a:r>
              <a:rPr lang="en-US" sz="1800" dirty="0" err="1"/>
              <a:t>indica</a:t>
            </a:r>
            <a:r>
              <a:rPr lang="en-US" sz="1800" dirty="0"/>
              <a:t> </a:t>
            </a:r>
            <a:r>
              <a:rPr lang="en-US" sz="1800" dirty="0" err="1"/>
              <a:t>que</a:t>
            </a:r>
            <a:r>
              <a:rPr lang="en-US" sz="1800" dirty="0"/>
              <a:t> el </a:t>
            </a:r>
            <a:r>
              <a:rPr lang="en-US" sz="1800" dirty="0" err="1"/>
              <a:t>precio</a:t>
            </a:r>
            <a:r>
              <a:rPr lang="en-US" sz="1800" dirty="0"/>
              <a:t> de la </a:t>
            </a:r>
            <a:r>
              <a:rPr lang="en-US" sz="1800" dirty="0" err="1"/>
              <a:t>plata</a:t>
            </a:r>
            <a:r>
              <a:rPr lang="en-US" sz="1800" dirty="0"/>
              <a:t> se </a:t>
            </a:r>
            <a:r>
              <a:rPr lang="en-US" sz="1800" dirty="0" err="1"/>
              <a:t>incrementará</a:t>
            </a:r>
            <a:r>
              <a:rPr lang="en-US" sz="1800" dirty="0"/>
              <a:t> mucho </a:t>
            </a:r>
            <a:r>
              <a:rPr lang="en-US" sz="1800" dirty="0" err="1"/>
              <a:t>más</a:t>
            </a:r>
            <a:r>
              <a:rPr lang="en-US" sz="1800" dirty="0"/>
              <a:t> </a:t>
            </a:r>
            <a:r>
              <a:rPr lang="en-US" sz="1800" dirty="0" err="1"/>
              <a:t>que</a:t>
            </a:r>
            <a:r>
              <a:rPr lang="en-US" sz="1800" dirty="0"/>
              <a:t> el de </a:t>
            </a:r>
            <a:r>
              <a:rPr lang="en-US" sz="1800" dirty="0" err="1"/>
              <a:t>otros</a:t>
            </a:r>
            <a:r>
              <a:rPr lang="en-US" sz="1800" dirty="0"/>
              <a:t> </a:t>
            </a:r>
            <a:r>
              <a:rPr lang="en-US" sz="1800" dirty="0" err="1"/>
              <a:t>metales</a:t>
            </a:r>
            <a:r>
              <a:rPr lang="en-US" sz="1800" dirty="0"/>
              <a:t>.</a:t>
            </a:r>
            <a:endParaRPr lang="en-US" sz="1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113359"/>
            <a:ext cx="5207000" cy="3431525"/>
          </a:xfrm>
          <a:prstGeom prst="rect">
            <a:avLst/>
          </a:prstGeom>
        </p:spPr>
      </p:pic>
      <p:pic>
        <p:nvPicPr>
          <p:cNvPr id="6" name="Picture 5" descr="OP log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1"/>
          <a:stretch/>
        </p:blipFill>
        <p:spPr>
          <a:xfrm>
            <a:off x="5994400" y="4233"/>
            <a:ext cx="2456180" cy="5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51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87500"/>
            <a:ext cx="31623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790A14"/>
                </a:solidFill>
              </a:rPr>
              <a:t>La </a:t>
            </a:r>
            <a:r>
              <a:rPr lang="en-US" dirty="0" err="1" smtClean="0">
                <a:solidFill>
                  <a:srgbClr val="790A14"/>
                </a:solidFill>
              </a:rPr>
              <a:t>Demanda</a:t>
            </a:r>
            <a:r>
              <a:rPr lang="en-US" dirty="0" smtClean="0">
                <a:solidFill>
                  <a:srgbClr val="790A14"/>
                </a:solidFill>
              </a:rPr>
              <a:t> Mundial </a:t>
            </a:r>
            <a:r>
              <a:rPr lang="en-US" dirty="0" err="1" smtClean="0">
                <a:solidFill>
                  <a:srgbClr val="790A14"/>
                </a:solidFill>
              </a:rPr>
              <a:t>Es</a:t>
            </a:r>
            <a:r>
              <a:rPr lang="en-US" dirty="0" smtClean="0">
                <a:solidFill>
                  <a:srgbClr val="790A14"/>
                </a:solidFill>
              </a:rPr>
              <a:t> Mayor </a:t>
            </a:r>
            <a:r>
              <a:rPr lang="en-US" dirty="0" err="1" smtClean="0">
                <a:solidFill>
                  <a:srgbClr val="790A14"/>
                </a:solidFill>
              </a:rPr>
              <a:t>Que</a:t>
            </a:r>
            <a:r>
              <a:rPr lang="en-US" dirty="0" smtClean="0">
                <a:solidFill>
                  <a:srgbClr val="790A14"/>
                </a:solidFill>
              </a:rPr>
              <a:t> El </a:t>
            </a:r>
            <a:r>
              <a:rPr lang="en-US" dirty="0" err="1" smtClean="0">
                <a:solidFill>
                  <a:srgbClr val="790A14"/>
                </a:solidFill>
              </a:rPr>
              <a:t>Suministro</a:t>
            </a:r>
            <a:endParaRPr lang="en-US" dirty="0">
              <a:solidFill>
                <a:srgbClr val="790A1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4174065" y="127000"/>
            <a:ext cx="4055535" cy="6477000"/>
          </a:xfrm>
        </p:spPr>
        <p:txBody>
          <a:bodyPr>
            <a:noAutofit/>
          </a:bodyPr>
          <a:lstStyle/>
          <a:p>
            <a:r>
              <a:rPr lang="en-US" sz="1700" dirty="0" err="1"/>
              <a:t>Desafortunadamente</a:t>
            </a:r>
            <a:r>
              <a:rPr lang="en-US" sz="1700" dirty="0"/>
              <a:t>, la mayor parte de la </a:t>
            </a:r>
            <a:r>
              <a:rPr lang="en-US" sz="1700" dirty="0" err="1"/>
              <a:t>plata</a:t>
            </a:r>
            <a:r>
              <a:rPr lang="en-US" sz="1700" dirty="0"/>
              <a:t> </a:t>
            </a:r>
            <a:r>
              <a:rPr lang="en-US" sz="1700" dirty="0" err="1"/>
              <a:t>minada</a:t>
            </a:r>
            <a:r>
              <a:rPr lang="en-US" sz="1700" dirty="0"/>
              <a:t> </a:t>
            </a:r>
            <a:r>
              <a:rPr lang="en-US" sz="1700" dirty="0" err="1"/>
              <a:t>proviene</a:t>
            </a:r>
            <a:r>
              <a:rPr lang="en-US" sz="1700" dirty="0"/>
              <a:t> de </a:t>
            </a:r>
            <a:r>
              <a:rPr lang="en-US" sz="1700" dirty="0" err="1"/>
              <a:t>países</a:t>
            </a:r>
            <a:r>
              <a:rPr lang="en-US" sz="1700" dirty="0"/>
              <a:t> </a:t>
            </a:r>
            <a:r>
              <a:rPr lang="en-US" sz="1700" dirty="0" err="1"/>
              <a:t>donde</a:t>
            </a:r>
            <a:r>
              <a:rPr lang="en-US" sz="1700" dirty="0"/>
              <a:t> los </a:t>
            </a:r>
            <a:r>
              <a:rPr lang="en-US" sz="1700" dirty="0" err="1"/>
              <a:t>sistemas</a:t>
            </a:r>
            <a:r>
              <a:rPr lang="en-US" sz="1700" dirty="0"/>
              <a:t> </a:t>
            </a:r>
            <a:r>
              <a:rPr lang="en-US" sz="1700" dirty="0" err="1"/>
              <a:t>políticos</a:t>
            </a:r>
            <a:r>
              <a:rPr lang="en-US" sz="1700" dirty="0"/>
              <a:t> no son los </a:t>
            </a:r>
            <a:r>
              <a:rPr lang="en-US" sz="1700" dirty="0" err="1"/>
              <a:t>más</a:t>
            </a:r>
            <a:r>
              <a:rPr lang="en-US" sz="1700" dirty="0"/>
              <a:t> </a:t>
            </a:r>
            <a:r>
              <a:rPr lang="en-US" sz="1700" dirty="0" err="1"/>
              <a:t>admirables</a:t>
            </a:r>
            <a:r>
              <a:rPr lang="en-US" sz="1700" dirty="0"/>
              <a:t>, tales </a:t>
            </a:r>
            <a:r>
              <a:rPr lang="en-US" sz="1700" dirty="0" err="1"/>
              <a:t>como</a:t>
            </a:r>
            <a:r>
              <a:rPr lang="en-US" sz="1700" dirty="0"/>
              <a:t> </a:t>
            </a:r>
            <a:r>
              <a:rPr lang="en-US" sz="1700" dirty="0" err="1"/>
              <a:t>Perú</a:t>
            </a:r>
            <a:r>
              <a:rPr lang="en-US" sz="1700" dirty="0"/>
              <a:t>, México, y </a:t>
            </a:r>
            <a:r>
              <a:rPr lang="en-US" sz="1700" dirty="0" err="1"/>
              <a:t>países</a:t>
            </a:r>
            <a:r>
              <a:rPr lang="en-US" sz="1700" dirty="0"/>
              <a:t> en el </a:t>
            </a:r>
            <a:r>
              <a:rPr lang="en-US" sz="1700" dirty="0" err="1"/>
              <a:t>sur</a:t>
            </a:r>
            <a:r>
              <a:rPr lang="en-US" sz="1700" dirty="0"/>
              <a:t> de Asia.  </a:t>
            </a:r>
            <a:r>
              <a:rPr lang="en-US" sz="1700" dirty="0" err="1"/>
              <a:t>Esta</a:t>
            </a:r>
            <a:r>
              <a:rPr lang="en-US" sz="1700" dirty="0"/>
              <a:t> </a:t>
            </a:r>
            <a:r>
              <a:rPr lang="en-US" sz="1700" dirty="0" err="1"/>
              <a:t>inestabilidad</a:t>
            </a:r>
            <a:r>
              <a:rPr lang="en-US" sz="1700" dirty="0"/>
              <a:t> </a:t>
            </a:r>
            <a:r>
              <a:rPr lang="en-US" sz="1700" dirty="0" err="1"/>
              <a:t>geopolítica</a:t>
            </a:r>
            <a:r>
              <a:rPr lang="en-US" sz="1700" dirty="0"/>
              <a:t> a </a:t>
            </a:r>
            <a:r>
              <a:rPr lang="en-US" sz="1700" dirty="0" err="1"/>
              <a:t>veces</a:t>
            </a:r>
            <a:r>
              <a:rPr lang="en-US" sz="1700" dirty="0"/>
              <a:t> </a:t>
            </a:r>
            <a:r>
              <a:rPr lang="en-US" sz="1700" dirty="0" err="1"/>
              <a:t>afecta</a:t>
            </a:r>
            <a:r>
              <a:rPr lang="en-US" sz="1700" dirty="0"/>
              <a:t> al </a:t>
            </a:r>
            <a:r>
              <a:rPr lang="en-US" sz="1700" dirty="0" err="1"/>
              <a:t>precio</a:t>
            </a:r>
            <a:r>
              <a:rPr lang="en-US" sz="1700" dirty="0"/>
              <a:t> al </a:t>
            </a:r>
            <a:r>
              <a:rPr lang="en-US" sz="1700" dirty="0" err="1"/>
              <a:t>contado</a:t>
            </a:r>
            <a:r>
              <a:rPr lang="en-US" sz="1700" dirty="0"/>
              <a:t> de la </a:t>
            </a:r>
            <a:r>
              <a:rPr lang="en-US" sz="1700" dirty="0" err="1"/>
              <a:t>plata</a:t>
            </a:r>
            <a:r>
              <a:rPr lang="en-US" sz="1700" dirty="0"/>
              <a:t>.</a:t>
            </a:r>
          </a:p>
          <a:p>
            <a:endParaRPr lang="en-US" sz="1700" dirty="0"/>
          </a:p>
          <a:p>
            <a:r>
              <a:rPr lang="en-US" sz="1700" dirty="0"/>
              <a:t>Se </a:t>
            </a:r>
            <a:r>
              <a:rPr lang="en-US" sz="1700" dirty="0" err="1"/>
              <a:t>estima</a:t>
            </a:r>
            <a:r>
              <a:rPr lang="en-US" sz="1700" dirty="0"/>
              <a:t> </a:t>
            </a:r>
            <a:r>
              <a:rPr lang="en-US" sz="1700" dirty="0" err="1"/>
              <a:t>que</a:t>
            </a:r>
            <a:r>
              <a:rPr lang="en-US" sz="1700" dirty="0"/>
              <a:t> </a:t>
            </a:r>
            <a:r>
              <a:rPr lang="en-US" sz="1700" dirty="0" err="1"/>
              <a:t>toda</a:t>
            </a:r>
            <a:r>
              <a:rPr lang="en-US" sz="1700" dirty="0"/>
              <a:t> la </a:t>
            </a:r>
            <a:r>
              <a:rPr lang="en-US" sz="1700" dirty="0" err="1"/>
              <a:t>plata</a:t>
            </a:r>
            <a:r>
              <a:rPr lang="en-US" sz="1700" dirty="0"/>
              <a:t> de </a:t>
            </a:r>
            <a:r>
              <a:rPr lang="en-US" sz="1700" dirty="0" err="1"/>
              <a:t>inversión</a:t>
            </a:r>
            <a:r>
              <a:rPr lang="en-US" sz="1700" dirty="0"/>
              <a:t> en el </a:t>
            </a:r>
            <a:r>
              <a:rPr lang="en-US" sz="1700" dirty="0" err="1"/>
              <a:t>mundo</a:t>
            </a:r>
            <a:r>
              <a:rPr lang="en-US" sz="1700" dirty="0"/>
              <a:t> </a:t>
            </a:r>
            <a:r>
              <a:rPr lang="en-US" sz="1700" dirty="0" err="1"/>
              <a:t>disponible</a:t>
            </a:r>
            <a:r>
              <a:rPr lang="en-US" sz="1700" dirty="0"/>
              <a:t> </a:t>
            </a:r>
            <a:r>
              <a:rPr lang="en-US" sz="1700" dirty="0" err="1"/>
              <a:t>es</a:t>
            </a:r>
            <a:r>
              <a:rPr lang="en-US" sz="1700" dirty="0"/>
              <a:t> solo 430 </a:t>
            </a:r>
            <a:r>
              <a:rPr lang="en-US" sz="1700" dirty="0" err="1"/>
              <a:t>millones</a:t>
            </a:r>
            <a:r>
              <a:rPr lang="en-US" sz="1700" dirty="0"/>
              <a:t> de </a:t>
            </a:r>
            <a:r>
              <a:rPr lang="en-US" sz="1700" dirty="0" err="1"/>
              <a:t>onzas</a:t>
            </a:r>
            <a:r>
              <a:rPr lang="en-US" sz="1700" dirty="0"/>
              <a:t>.  La </a:t>
            </a:r>
            <a:r>
              <a:rPr lang="en-US" sz="1700" dirty="0" err="1"/>
              <a:t>demanda</a:t>
            </a:r>
            <a:r>
              <a:rPr lang="en-US" sz="1700" dirty="0"/>
              <a:t> </a:t>
            </a:r>
            <a:r>
              <a:rPr lang="en-US" sz="1700" dirty="0" err="1"/>
              <a:t>mundial</a:t>
            </a:r>
            <a:r>
              <a:rPr lang="en-US" sz="1700" dirty="0"/>
              <a:t> de </a:t>
            </a:r>
            <a:r>
              <a:rPr lang="en-US" sz="1700" dirty="0" err="1"/>
              <a:t>plata</a:t>
            </a:r>
            <a:r>
              <a:rPr lang="en-US" sz="1700" dirty="0"/>
              <a:t> </a:t>
            </a:r>
            <a:r>
              <a:rPr lang="en-US" sz="1700" dirty="0" err="1"/>
              <a:t>es</a:t>
            </a:r>
            <a:r>
              <a:rPr lang="en-US" sz="1700" dirty="0"/>
              <a:t> </a:t>
            </a:r>
            <a:r>
              <a:rPr lang="en-US" sz="1700" dirty="0" err="1"/>
              <a:t>alrededor</a:t>
            </a:r>
            <a:r>
              <a:rPr lang="en-US" sz="1700" dirty="0"/>
              <a:t> de 900 </a:t>
            </a:r>
            <a:r>
              <a:rPr lang="en-US" sz="1700" dirty="0" err="1"/>
              <a:t>onzas</a:t>
            </a:r>
            <a:r>
              <a:rPr lang="en-US" sz="1700" dirty="0"/>
              <a:t> de </a:t>
            </a:r>
            <a:r>
              <a:rPr lang="en-US" sz="1700" dirty="0" err="1"/>
              <a:t>plata</a:t>
            </a:r>
            <a:r>
              <a:rPr lang="en-US" sz="1700" dirty="0"/>
              <a:t> al </a:t>
            </a:r>
            <a:r>
              <a:rPr lang="en-US" sz="1700" dirty="0" err="1"/>
              <a:t>año</a:t>
            </a:r>
            <a:r>
              <a:rPr lang="en-US" sz="1700" dirty="0"/>
              <a:t>. La </a:t>
            </a:r>
            <a:r>
              <a:rPr lang="en-US" sz="1700" dirty="0" err="1"/>
              <a:t>cantidad</a:t>
            </a:r>
            <a:r>
              <a:rPr lang="en-US" sz="1700" dirty="0"/>
              <a:t> de </a:t>
            </a:r>
            <a:r>
              <a:rPr lang="en-US" sz="1700" dirty="0" err="1"/>
              <a:t>plata</a:t>
            </a:r>
            <a:r>
              <a:rPr lang="en-US" sz="1700" dirty="0"/>
              <a:t> </a:t>
            </a:r>
            <a:r>
              <a:rPr lang="en-US" sz="1700" dirty="0" err="1"/>
              <a:t>física</a:t>
            </a:r>
            <a:r>
              <a:rPr lang="en-US" sz="1700" dirty="0"/>
              <a:t> </a:t>
            </a:r>
            <a:r>
              <a:rPr lang="en-US" sz="1700" dirty="0" err="1"/>
              <a:t>que</a:t>
            </a:r>
            <a:r>
              <a:rPr lang="en-US" sz="1700" dirty="0"/>
              <a:t> </a:t>
            </a:r>
            <a:r>
              <a:rPr lang="en-US" sz="1700" dirty="0" err="1"/>
              <a:t>queda</a:t>
            </a:r>
            <a:r>
              <a:rPr lang="en-US" sz="1700" dirty="0"/>
              <a:t> </a:t>
            </a:r>
            <a:r>
              <a:rPr lang="en-US" sz="1700" dirty="0" err="1"/>
              <a:t>para</a:t>
            </a:r>
            <a:r>
              <a:rPr lang="en-US" sz="1700" dirty="0"/>
              <a:t> </a:t>
            </a:r>
            <a:r>
              <a:rPr lang="en-US" sz="1700" dirty="0" err="1"/>
              <a:t>inversionistas</a:t>
            </a:r>
            <a:r>
              <a:rPr lang="en-US" sz="1700" dirty="0"/>
              <a:t>, </a:t>
            </a:r>
            <a:r>
              <a:rPr lang="en-US" sz="1700" dirty="0" err="1"/>
              <a:t>después</a:t>
            </a:r>
            <a:r>
              <a:rPr lang="en-US" sz="1700" dirty="0"/>
              <a:t> de </a:t>
            </a:r>
            <a:r>
              <a:rPr lang="en-US" sz="1700" dirty="0" err="1"/>
              <a:t>restar</a:t>
            </a:r>
            <a:r>
              <a:rPr lang="en-US" sz="1700" dirty="0"/>
              <a:t> la </a:t>
            </a:r>
            <a:r>
              <a:rPr lang="en-US" sz="1700" dirty="0" err="1"/>
              <a:t>demanda</a:t>
            </a:r>
            <a:r>
              <a:rPr lang="en-US" sz="1700" dirty="0"/>
              <a:t> industrial, </a:t>
            </a:r>
            <a:r>
              <a:rPr lang="en-US" sz="1700" dirty="0" err="1"/>
              <a:t>es</a:t>
            </a:r>
            <a:r>
              <a:rPr lang="en-US" sz="1700" dirty="0"/>
              <a:t> de </a:t>
            </a:r>
            <a:r>
              <a:rPr lang="en-US" sz="1700" dirty="0" err="1"/>
              <a:t>alrededor</a:t>
            </a:r>
            <a:r>
              <a:rPr lang="en-US" sz="1700" dirty="0"/>
              <a:t> de 100 </a:t>
            </a:r>
            <a:r>
              <a:rPr lang="en-US" sz="1700" dirty="0" err="1"/>
              <a:t>millones</a:t>
            </a:r>
            <a:r>
              <a:rPr lang="en-US" sz="1700" dirty="0"/>
              <a:t> de </a:t>
            </a:r>
            <a:r>
              <a:rPr lang="en-US" sz="1700" dirty="0" err="1"/>
              <a:t>onzas</a:t>
            </a:r>
            <a:r>
              <a:rPr lang="en-US" sz="1700" dirty="0"/>
              <a:t> al </a:t>
            </a:r>
            <a:r>
              <a:rPr lang="en-US" sz="1700" dirty="0" err="1"/>
              <a:t>año</a:t>
            </a:r>
            <a:r>
              <a:rPr lang="en-US" sz="1700" dirty="0"/>
              <a:t>. </a:t>
            </a:r>
            <a:endParaRPr lang="en-US" sz="1700" dirty="0" smtClean="0"/>
          </a:p>
          <a:p>
            <a:pPr marL="114300" indent="0">
              <a:buNone/>
            </a:pPr>
            <a:endParaRPr lang="en-US" sz="1700" dirty="0"/>
          </a:p>
          <a:p>
            <a:r>
              <a:rPr lang="en-US" sz="1700" dirty="0" err="1"/>
              <a:t>Mientras</a:t>
            </a:r>
            <a:r>
              <a:rPr lang="en-US" sz="1700" dirty="0"/>
              <a:t> </a:t>
            </a:r>
            <a:r>
              <a:rPr lang="en-US" sz="1700" dirty="0" err="1"/>
              <a:t>tanto</a:t>
            </a:r>
            <a:r>
              <a:rPr lang="en-US" sz="1700" dirty="0"/>
              <a:t>, los </a:t>
            </a:r>
            <a:r>
              <a:rPr lang="en-US" sz="1700" dirty="0" err="1"/>
              <a:t>países</a:t>
            </a:r>
            <a:r>
              <a:rPr lang="en-US" sz="1700" dirty="0"/>
              <a:t> </a:t>
            </a:r>
            <a:r>
              <a:rPr lang="en-US" sz="1700" dirty="0" err="1"/>
              <a:t>siguen</a:t>
            </a:r>
            <a:r>
              <a:rPr lang="en-US" sz="1700" dirty="0"/>
              <a:t> </a:t>
            </a:r>
            <a:r>
              <a:rPr lang="en-US" sz="1700" dirty="0" err="1"/>
              <a:t>consumiendo</a:t>
            </a:r>
            <a:r>
              <a:rPr lang="en-US" sz="1700" dirty="0"/>
              <a:t> </a:t>
            </a:r>
            <a:r>
              <a:rPr lang="en-US" sz="1700" dirty="0" err="1"/>
              <a:t>plata</a:t>
            </a:r>
            <a:r>
              <a:rPr lang="en-US" sz="1700" dirty="0"/>
              <a:t> en </a:t>
            </a:r>
            <a:r>
              <a:rPr lang="en-US" sz="1700" dirty="0" err="1"/>
              <a:t>cantidades</a:t>
            </a:r>
            <a:r>
              <a:rPr lang="en-US" sz="1700" dirty="0"/>
              <a:t> </a:t>
            </a:r>
            <a:r>
              <a:rPr lang="en-US" sz="1700" dirty="0" err="1"/>
              <a:t>industriales</a:t>
            </a:r>
            <a:r>
              <a:rPr lang="en-US" sz="1700" dirty="0"/>
              <a:t> (</a:t>
            </a:r>
            <a:r>
              <a:rPr lang="en-US" sz="1700" dirty="0" err="1"/>
              <a:t>literalmente</a:t>
            </a:r>
            <a:r>
              <a:rPr lang="en-US" sz="1700" dirty="0"/>
              <a:t>), tales </a:t>
            </a:r>
            <a:r>
              <a:rPr lang="en-US" sz="1700" dirty="0" err="1"/>
              <a:t>como</a:t>
            </a:r>
            <a:r>
              <a:rPr lang="en-US" sz="1700" dirty="0"/>
              <a:t> </a:t>
            </a:r>
            <a:r>
              <a:rPr lang="en-US" sz="1700" dirty="0" err="1"/>
              <a:t>Estados</a:t>
            </a:r>
            <a:r>
              <a:rPr lang="en-US" sz="1700" dirty="0"/>
              <a:t> </a:t>
            </a:r>
            <a:r>
              <a:rPr lang="en-US" sz="1700" dirty="0" err="1"/>
              <a:t>Unidos</a:t>
            </a:r>
            <a:r>
              <a:rPr lang="en-US" sz="1700" dirty="0"/>
              <a:t>, China e India, </a:t>
            </a:r>
            <a:r>
              <a:rPr lang="en-US" sz="1700" dirty="0" err="1" smtClean="0"/>
              <a:t>incrementando</a:t>
            </a:r>
            <a:r>
              <a:rPr lang="en-US" sz="1700" dirty="0" smtClean="0"/>
              <a:t> </a:t>
            </a:r>
            <a:r>
              <a:rPr lang="en-US" sz="1700" dirty="0" err="1" smtClean="0"/>
              <a:t>su</a:t>
            </a:r>
            <a:r>
              <a:rPr lang="en-US" sz="1700" dirty="0" smtClean="0"/>
              <a:t> </a:t>
            </a:r>
            <a:r>
              <a:rPr lang="en-US" sz="1700" dirty="0" err="1"/>
              <a:t>precio</a:t>
            </a:r>
            <a:r>
              <a:rPr lang="en-US" sz="1700" dirty="0"/>
              <a:t> </a:t>
            </a:r>
            <a:r>
              <a:rPr lang="en-US" sz="1700" dirty="0" err="1"/>
              <a:t>más</a:t>
            </a:r>
            <a:r>
              <a:rPr lang="en-US" sz="1700" dirty="0"/>
              <a:t> de 500% en los </a:t>
            </a:r>
            <a:r>
              <a:rPr lang="en-US" sz="1700" dirty="0" err="1"/>
              <a:t>últimos</a:t>
            </a:r>
            <a:r>
              <a:rPr lang="en-US" sz="1700" dirty="0"/>
              <a:t> 10 </a:t>
            </a:r>
            <a:r>
              <a:rPr lang="en-US" sz="1700" dirty="0" err="1"/>
              <a:t>años</a:t>
            </a:r>
            <a:r>
              <a:rPr lang="en-US" sz="1700" dirty="0"/>
              <a:t>.</a:t>
            </a:r>
            <a:endParaRPr lang="en-US" sz="1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3733800"/>
            <a:ext cx="3843865" cy="2882899"/>
          </a:xfrm>
          <a:prstGeom prst="rect">
            <a:avLst/>
          </a:prstGeom>
        </p:spPr>
      </p:pic>
      <p:pic>
        <p:nvPicPr>
          <p:cNvPr id="6" name="Picture 5" descr="OP log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1"/>
          <a:stretch/>
        </p:blipFill>
        <p:spPr>
          <a:xfrm>
            <a:off x="0" y="110066"/>
            <a:ext cx="2456180" cy="5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04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496" y="2607733"/>
            <a:ext cx="2824504" cy="812800"/>
          </a:xfrm>
        </p:spPr>
        <p:txBody>
          <a:bodyPr>
            <a:noAutofit/>
          </a:bodyPr>
          <a:lstStyle/>
          <a:p>
            <a:r>
              <a:rPr lang="en-US" sz="4600" b="0" dirty="0" err="1" smtClean="0">
                <a:solidFill>
                  <a:srgbClr val="790A14"/>
                </a:solidFill>
              </a:rPr>
              <a:t>Una</a:t>
            </a:r>
            <a:r>
              <a:rPr lang="en-US" sz="4600" b="0" dirty="0" smtClean="0">
                <a:solidFill>
                  <a:srgbClr val="790A14"/>
                </a:solidFill>
              </a:rPr>
              <a:t> </a:t>
            </a:r>
            <a:r>
              <a:rPr lang="en-US" sz="4600" b="0" dirty="0" err="1" smtClean="0">
                <a:solidFill>
                  <a:srgbClr val="790A14"/>
                </a:solidFill>
              </a:rPr>
              <a:t>Verdadera</a:t>
            </a:r>
            <a:r>
              <a:rPr lang="en-US" sz="4600" b="0" dirty="0" smtClean="0">
                <a:solidFill>
                  <a:srgbClr val="790A14"/>
                </a:solidFill>
              </a:rPr>
              <a:t> </a:t>
            </a:r>
            <a:r>
              <a:rPr lang="en-US" sz="4600" b="0" dirty="0" err="1" smtClean="0">
                <a:solidFill>
                  <a:srgbClr val="790A14"/>
                </a:solidFill>
              </a:rPr>
              <a:t>P</a:t>
            </a:r>
            <a:r>
              <a:rPr lang="en-US" sz="4600" b="0" dirty="0" err="1" smtClean="0">
                <a:solidFill>
                  <a:srgbClr val="790A14"/>
                </a:solidFill>
              </a:rPr>
              <a:t>óliza</a:t>
            </a:r>
            <a:r>
              <a:rPr lang="en-US" sz="4600" b="0" dirty="0" smtClean="0">
                <a:solidFill>
                  <a:srgbClr val="790A14"/>
                </a:solidFill>
              </a:rPr>
              <a:t> De </a:t>
            </a:r>
            <a:r>
              <a:rPr lang="en-US" sz="4600" b="0" dirty="0" err="1" smtClean="0">
                <a:solidFill>
                  <a:srgbClr val="790A14"/>
                </a:solidFill>
              </a:rPr>
              <a:t>Seguro</a:t>
            </a:r>
            <a:endParaRPr lang="en-US" sz="4600" b="0" dirty="0">
              <a:solidFill>
                <a:srgbClr val="790A1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40429" y="4216399"/>
            <a:ext cx="7836770" cy="1883545"/>
          </a:xfrm>
        </p:spPr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800" dirty="0"/>
              <a:t>La </a:t>
            </a:r>
            <a:r>
              <a:rPr lang="en-US" sz="1800" dirty="0" err="1"/>
              <a:t>historia</a:t>
            </a:r>
            <a:r>
              <a:rPr lang="en-US" sz="1800" dirty="0"/>
              <a:t> </a:t>
            </a:r>
            <a:r>
              <a:rPr lang="en-US" sz="1800" dirty="0" err="1"/>
              <a:t>muestra</a:t>
            </a:r>
            <a:r>
              <a:rPr lang="en-US" sz="1800" dirty="0"/>
              <a:t> </a:t>
            </a:r>
            <a:r>
              <a:rPr lang="en-US" sz="1800" dirty="0" err="1"/>
              <a:t>que</a:t>
            </a:r>
            <a:r>
              <a:rPr lang="en-US" sz="1800" dirty="0"/>
              <a:t> </a:t>
            </a:r>
            <a:r>
              <a:rPr lang="en-US" sz="1800" dirty="0" err="1"/>
              <a:t>las</a:t>
            </a:r>
            <a:r>
              <a:rPr lang="en-US" sz="1800" dirty="0"/>
              <a:t> </a:t>
            </a:r>
            <a:r>
              <a:rPr lang="en-US" sz="1800" dirty="0" err="1"/>
              <a:t>divisas</a:t>
            </a:r>
            <a:r>
              <a:rPr lang="en-US" sz="1800" dirty="0"/>
              <a:t> sin </a:t>
            </a:r>
            <a:r>
              <a:rPr lang="en-US" sz="1800" dirty="0" err="1"/>
              <a:t>respaldo</a:t>
            </a:r>
            <a:r>
              <a:rPr lang="en-US" sz="1800" dirty="0"/>
              <a:t> </a:t>
            </a:r>
            <a:r>
              <a:rPr lang="en-US" sz="1800" dirty="0" err="1"/>
              <a:t>siempre</a:t>
            </a:r>
            <a:r>
              <a:rPr lang="en-US" sz="1800" dirty="0"/>
              <a:t> </a:t>
            </a:r>
            <a:r>
              <a:rPr lang="en-US" sz="1800" dirty="0" err="1"/>
              <a:t>terminan</a:t>
            </a:r>
            <a:r>
              <a:rPr lang="en-US" sz="1800" dirty="0"/>
              <a:t> </a:t>
            </a:r>
            <a:r>
              <a:rPr lang="en-US" sz="1800" dirty="0" err="1" smtClean="0"/>
              <a:t>devaluándose</a:t>
            </a:r>
            <a:r>
              <a:rPr lang="en-US" sz="1800" dirty="0" smtClean="0"/>
              <a:t>. Como </a:t>
            </a:r>
            <a:r>
              <a:rPr lang="en-US" sz="1800" dirty="0" err="1" smtClean="0"/>
              <a:t>consecuencia</a:t>
            </a:r>
            <a:r>
              <a:rPr lang="en-US" sz="1800" dirty="0" smtClean="0"/>
              <a:t>, los </a:t>
            </a:r>
            <a:r>
              <a:rPr lang="en-US" sz="1800" dirty="0" err="1"/>
              <a:t>precios</a:t>
            </a:r>
            <a:r>
              <a:rPr lang="en-US" sz="1800" dirty="0"/>
              <a:t> de los </a:t>
            </a:r>
            <a:r>
              <a:rPr lang="en-US" sz="1800" dirty="0" err="1"/>
              <a:t>bienes</a:t>
            </a:r>
            <a:r>
              <a:rPr lang="en-US" sz="1800" dirty="0"/>
              <a:t> y </a:t>
            </a:r>
            <a:r>
              <a:rPr lang="en-US" sz="1800" dirty="0" err="1" smtClean="0"/>
              <a:t>servicios</a:t>
            </a:r>
            <a:r>
              <a:rPr lang="en-US" sz="1800" dirty="0" smtClean="0"/>
              <a:t> </a:t>
            </a:r>
            <a:r>
              <a:rPr lang="en-US" sz="1800" dirty="0" err="1" smtClean="0"/>
              <a:t>suben</a:t>
            </a:r>
            <a:r>
              <a:rPr lang="en-US" sz="1800" dirty="0" smtClean="0"/>
              <a:t>.</a:t>
            </a:r>
            <a:endParaRPr lang="en-US" sz="1800" dirty="0"/>
          </a:p>
          <a:p>
            <a:pPr marL="285750" indent="-285750" algn="l">
              <a:buFont typeface="Arial"/>
              <a:buChar char="•"/>
            </a:pPr>
            <a:endParaRPr lang="en-US" sz="1800" dirty="0"/>
          </a:p>
          <a:p>
            <a:pPr marL="285750" indent="-285750" algn="l">
              <a:buFont typeface="Arial"/>
              <a:buChar char="•"/>
            </a:pPr>
            <a:r>
              <a:rPr lang="en-US" sz="1800" dirty="0"/>
              <a:t>Inclusive, </a:t>
            </a:r>
            <a:r>
              <a:rPr lang="en-US" sz="1800" dirty="0" err="1"/>
              <a:t>si</a:t>
            </a:r>
            <a:r>
              <a:rPr lang="en-US" sz="1800" dirty="0"/>
              <a:t> la </a:t>
            </a:r>
            <a:r>
              <a:rPr lang="en-US" sz="1800" dirty="0" err="1"/>
              <a:t>historia</a:t>
            </a:r>
            <a:r>
              <a:rPr lang="en-US" sz="1800" dirty="0"/>
              <a:t> no se </a:t>
            </a:r>
            <a:r>
              <a:rPr lang="en-US" sz="1800" dirty="0" err="1"/>
              <a:t>repitiera</a:t>
            </a:r>
            <a:r>
              <a:rPr lang="en-US" sz="1800" dirty="0"/>
              <a:t> (</a:t>
            </a:r>
            <a:r>
              <a:rPr lang="en-US" sz="1800" dirty="0" err="1"/>
              <a:t>que</a:t>
            </a:r>
            <a:r>
              <a:rPr lang="en-US" sz="1800" dirty="0"/>
              <a:t> no </a:t>
            </a:r>
            <a:r>
              <a:rPr lang="en-US" sz="1800" dirty="0" err="1"/>
              <a:t>es</a:t>
            </a:r>
            <a:r>
              <a:rPr lang="en-US" sz="1800" dirty="0"/>
              <a:t> el </a:t>
            </a:r>
            <a:r>
              <a:rPr lang="en-US" sz="1800" dirty="0" err="1"/>
              <a:t>caso</a:t>
            </a:r>
            <a:r>
              <a:rPr lang="en-US" sz="1800" dirty="0"/>
              <a:t>) el </a:t>
            </a:r>
            <a:r>
              <a:rPr lang="en-US" sz="1800" dirty="0" err="1"/>
              <a:t>bajo</a:t>
            </a:r>
            <a:r>
              <a:rPr lang="en-US" sz="1800" dirty="0"/>
              <a:t> </a:t>
            </a:r>
            <a:r>
              <a:rPr lang="en-US" sz="1800" dirty="0" err="1"/>
              <a:t>costo</a:t>
            </a:r>
            <a:r>
              <a:rPr lang="en-US" sz="1800" dirty="0"/>
              <a:t> en la </a:t>
            </a:r>
            <a:r>
              <a:rPr lang="en-US" sz="1800" dirty="0" err="1"/>
              <a:t>inversión</a:t>
            </a:r>
            <a:r>
              <a:rPr lang="en-US" sz="1800" dirty="0"/>
              <a:t> de </a:t>
            </a:r>
            <a:r>
              <a:rPr lang="en-US" sz="1800" dirty="0" err="1"/>
              <a:t>plata</a:t>
            </a:r>
            <a:r>
              <a:rPr lang="en-US" sz="1800" dirty="0"/>
              <a:t>, lo </a:t>
            </a:r>
            <a:r>
              <a:rPr lang="en-US" sz="1800" dirty="0" err="1"/>
              <a:t>hace</a:t>
            </a:r>
            <a:r>
              <a:rPr lang="en-US" sz="1800" dirty="0"/>
              <a:t> </a:t>
            </a:r>
            <a:r>
              <a:rPr lang="en-US" sz="1800" dirty="0" err="1"/>
              <a:t>una</a:t>
            </a:r>
            <a:r>
              <a:rPr lang="en-US" sz="1800" dirty="0"/>
              <a:t> </a:t>
            </a:r>
            <a:r>
              <a:rPr lang="en-US" sz="1800" dirty="0" err="1"/>
              <a:t>auténtica</a:t>
            </a:r>
            <a:r>
              <a:rPr lang="en-US" sz="1800" dirty="0"/>
              <a:t> </a:t>
            </a:r>
            <a:r>
              <a:rPr lang="en-US" sz="1800" dirty="0" err="1"/>
              <a:t>póliza</a:t>
            </a:r>
            <a:r>
              <a:rPr lang="en-US" sz="1800" dirty="0"/>
              <a:t> de </a:t>
            </a:r>
            <a:r>
              <a:rPr lang="en-US" sz="1800" dirty="0" err="1"/>
              <a:t>seguro</a:t>
            </a:r>
            <a:r>
              <a:rPr lang="en-US" sz="1800" dirty="0"/>
              <a:t> a largo </a:t>
            </a:r>
            <a:r>
              <a:rPr lang="en-US" sz="1800" dirty="0" err="1"/>
              <a:t>plazo</a:t>
            </a:r>
            <a:r>
              <a:rPr lang="en-US" sz="1800" dirty="0"/>
              <a:t>.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29" y="91546"/>
            <a:ext cx="4370614" cy="3824287"/>
          </a:xfrm>
          <a:prstGeom prst="rect">
            <a:avLst/>
          </a:prstGeom>
        </p:spPr>
      </p:pic>
      <p:pic>
        <p:nvPicPr>
          <p:cNvPr id="8" name="Picture 7" descr="OP log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1"/>
          <a:stretch/>
        </p:blipFill>
        <p:spPr>
          <a:xfrm>
            <a:off x="5994400" y="6316133"/>
            <a:ext cx="2456180" cy="5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35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25" y="1146705"/>
            <a:ext cx="2466975" cy="1672695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790A14"/>
                </a:solidFill>
              </a:rPr>
              <a:t>M</a:t>
            </a:r>
            <a:r>
              <a:rPr lang="en-US" dirty="0" err="1" smtClean="0">
                <a:solidFill>
                  <a:srgbClr val="790A14"/>
                </a:solidFill>
              </a:rPr>
              <a:t>ás</a:t>
            </a:r>
            <a:r>
              <a:rPr lang="en-US" dirty="0" smtClean="0">
                <a:solidFill>
                  <a:srgbClr val="790A14"/>
                </a:solidFill>
              </a:rPr>
              <a:t> </a:t>
            </a:r>
            <a:r>
              <a:rPr lang="en-US" dirty="0" err="1" smtClean="0">
                <a:solidFill>
                  <a:srgbClr val="790A14"/>
                </a:solidFill>
              </a:rPr>
              <a:t>Que</a:t>
            </a:r>
            <a:r>
              <a:rPr lang="en-US" dirty="0" smtClean="0">
                <a:solidFill>
                  <a:srgbClr val="790A14"/>
                </a:solidFill>
              </a:rPr>
              <a:t> Un Metal </a:t>
            </a:r>
            <a:r>
              <a:rPr lang="en-US" dirty="0" err="1" smtClean="0">
                <a:solidFill>
                  <a:srgbClr val="790A14"/>
                </a:solidFill>
              </a:rPr>
              <a:t>Monetario</a:t>
            </a:r>
            <a:endParaRPr lang="en-US" dirty="0">
              <a:solidFill>
                <a:srgbClr val="790A1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47625" y="4267200"/>
            <a:ext cx="8385175" cy="2030803"/>
          </a:xfrm>
        </p:spPr>
        <p:txBody>
          <a:bodyPr>
            <a:noAutofit/>
          </a:bodyPr>
          <a:lstStyle/>
          <a:p>
            <a:r>
              <a:rPr lang="en-US" sz="1800" dirty="0"/>
              <a:t>El valor </a:t>
            </a:r>
            <a:r>
              <a:rPr lang="en-US" sz="1800" dirty="0" err="1"/>
              <a:t>intrínseco</a:t>
            </a:r>
            <a:r>
              <a:rPr lang="en-US" sz="1800" dirty="0"/>
              <a:t> de la </a:t>
            </a:r>
            <a:r>
              <a:rPr lang="en-US" sz="1800" dirty="0" err="1"/>
              <a:t>plata</a:t>
            </a:r>
            <a:r>
              <a:rPr lang="en-US" sz="1800" dirty="0"/>
              <a:t> se ha </a:t>
            </a:r>
            <a:r>
              <a:rPr lang="en-US" sz="1800" dirty="0" err="1"/>
              <a:t>incrementado</a:t>
            </a:r>
            <a:r>
              <a:rPr lang="en-US" sz="1800" dirty="0"/>
              <a:t> </a:t>
            </a:r>
            <a:r>
              <a:rPr lang="en-US" sz="1800" dirty="0" err="1"/>
              <a:t>por</a:t>
            </a:r>
            <a:r>
              <a:rPr lang="en-US" sz="1800" dirty="0"/>
              <a:t> </a:t>
            </a:r>
            <a:r>
              <a:rPr lang="en-US" sz="1800" dirty="0" err="1"/>
              <a:t>sus</a:t>
            </a:r>
            <a:r>
              <a:rPr lang="en-US" sz="1800" dirty="0"/>
              <a:t> </a:t>
            </a:r>
            <a:r>
              <a:rPr lang="en-US" sz="1800" dirty="0" err="1"/>
              <a:t>distintas</a:t>
            </a:r>
            <a:r>
              <a:rPr lang="en-US" sz="1800" dirty="0"/>
              <a:t> y </a:t>
            </a:r>
            <a:r>
              <a:rPr lang="en-US" sz="1800" dirty="0" err="1"/>
              <a:t>únicas</a:t>
            </a:r>
            <a:r>
              <a:rPr lang="en-US" sz="1800" dirty="0"/>
              <a:t> </a:t>
            </a:r>
            <a:r>
              <a:rPr lang="en-US" sz="1800" dirty="0" err="1"/>
              <a:t>propiedades</a:t>
            </a:r>
            <a:r>
              <a:rPr lang="en-US" sz="1800" dirty="0"/>
              <a:t>, </a:t>
            </a:r>
            <a:r>
              <a:rPr lang="en-US" sz="1800" dirty="0" err="1"/>
              <a:t>que</a:t>
            </a:r>
            <a:r>
              <a:rPr lang="en-US" sz="1800" dirty="0"/>
              <a:t> la </a:t>
            </a:r>
            <a:r>
              <a:rPr lang="en-US" sz="1800" dirty="0" err="1"/>
              <a:t>hacen</a:t>
            </a:r>
            <a:r>
              <a:rPr lang="en-US" sz="1800" dirty="0"/>
              <a:t> el metal mas </a:t>
            </a:r>
            <a:r>
              <a:rPr lang="en-US" sz="1800" dirty="0" err="1"/>
              <a:t>usado</a:t>
            </a:r>
            <a:r>
              <a:rPr lang="en-US" sz="1800" dirty="0"/>
              <a:t> en </a:t>
            </a:r>
            <a:r>
              <a:rPr lang="en-US" sz="1800" dirty="0" err="1"/>
              <a:t>aplicaciones</a:t>
            </a:r>
            <a:r>
              <a:rPr lang="en-US" sz="1800" dirty="0"/>
              <a:t> </a:t>
            </a:r>
            <a:r>
              <a:rPr lang="en-US" sz="1800" dirty="0" err="1"/>
              <a:t>industriales</a:t>
            </a:r>
            <a:r>
              <a:rPr lang="en-US" sz="1800" dirty="0"/>
              <a:t>, </a:t>
            </a:r>
            <a:r>
              <a:rPr lang="en-US" sz="1800" dirty="0" err="1"/>
              <a:t>tecnológicas</a:t>
            </a:r>
            <a:r>
              <a:rPr lang="en-US" sz="1800" dirty="0"/>
              <a:t> y en </a:t>
            </a:r>
            <a:r>
              <a:rPr lang="en-US" sz="1800" dirty="0" err="1"/>
              <a:t>aplicaciones</a:t>
            </a:r>
            <a:r>
              <a:rPr lang="en-US" sz="1800" dirty="0"/>
              <a:t> </a:t>
            </a:r>
            <a:r>
              <a:rPr lang="en-US" sz="1800" dirty="0" err="1"/>
              <a:t>médicas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r>
              <a:rPr lang="en-US" sz="1800" dirty="0" err="1"/>
              <a:t>Mientras</a:t>
            </a:r>
            <a:r>
              <a:rPr lang="en-US" sz="1800" dirty="0"/>
              <a:t> </a:t>
            </a:r>
            <a:r>
              <a:rPr lang="en-US" sz="1800" dirty="0" err="1"/>
              <a:t>siga</a:t>
            </a:r>
            <a:r>
              <a:rPr lang="en-US" sz="1800" dirty="0"/>
              <a:t> </a:t>
            </a:r>
            <a:r>
              <a:rPr lang="en-US" sz="1800" dirty="0" err="1"/>
              <a:t>aumentando</a:t>
            </a:r>
            <a:r>
              <a:rPr lang="en-US" sz="1800" dirty="0"/>
              <a:t> la </a:t>
            </a:r>
            <a:r>
              <a:rPr lang="en-US" sz="1800" dirty="0" err="1"/>
              <a:t>demanda</a:t>
            </a:r>
            <a:r>
              <a:rPr lang="en-US" sz="1800" dirty="0"/>
              <a:t> de la </a:t>
            </a:r>
            <a:r>
              <a:rPr lang="en-US" sz="1800" dirty="0" err="1"/>
              <a:t>plata</a:t>
            </a:r>
            <a:r>
              <a:rPr lang="en-US" sz="1800" dirty="0"/>
              <a:t> </a:t>
            </a:r>
            <a:r>
              <a:rPr lang="en-US" sz="1800" dirty="0" err="1"/>
              <a:t>para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uso</a:t>
            </a:r>
            <a:r>
              <a:rPr lang="en-US" sz="1800" dirty="0"/>
              <a:t> en </a:t>
            </a:r>
            <a:r>
              <a:rPr lang="en-US" sz="1800" dirty="0" err="1"/>
              <a:t>teléfonos</a:t>
            </a:r>
            <a:r>
              <a:rPr lang="en-US" sz="1800" dirty="0"/>
              <a:t> </a:t>
            </a:r>
            <a:r>
              <a:rPr lang="en-US" sz="1800" dirty="0" err="1"/>
              <a:t>celulares</a:t>
            </a:r>
            <a:r>
              <a:rPr lang="en-US" sz="1800" dirty="0"/>
              <a:t>, </a:t>
            </a:r>
            <a:r>
              <a:rPr lang="en-US" sz="1800" dirty="0" err="1"/>
              <a:t>computadoras</a:t>
            </a:r>
            <a:r>
              <a:rPr lang="en-US" sz="1800" dirty="0"/>
              <a:t> </a:t>
            </a:r>
            <a:r>
              <a:rPr lang="en-US" sz="1800" dirty="0" err="1"/>
              <a:t>portátiles</a:t>
            </a:r>
            <a:r>
              <a:rPr lang="en-US" sz="1800" dirty="0"/>
              <a:t>, </a:t>
            </a:r>
            <a:r>
              <a:rPr lang="en-US" sz="1800" dirty="0" err="1"/>
              <a:t>páneles</a:t>
            </a:r>
            <a:r>
              <a:rPr lang="en-US" sz="1800" dirty="0"/>
              <a:t> </a:t>
            </a:r>
            <a:r>
              <a:rPr lang="en-US" sz="1800" dirty="0" err="1"/>
              <a:t>solares</a:t>
            </a:r>
            <a:r>
              <a:rPr lang="en-US" sz="1800" dirty="0"/>
              <a:t>, </a:t>
            </a:r>
            <a:r>
              <a:rPr lang="en-US" sz="1800" dirty="0" err="1"/>
              <a:t>cámaras</a:t>
            </a:r>
            <a:r>
              <a:rPr lang="en-US" sz="1800" dirty="0"/>
              <a:t> </a:t>
            </a:r>
            <a:r>
              <a:rPr lang="en-US" sz="1800" dirty="0" err="1"/>
              <a:t>fotográficas</a:t>
            </a:r>
            <a:r>
              <a:rPr lang="en-US" sz="1800" dirty="0"/>
              <a:t> y </a:t>
            </a:r>
            <a:r>
              <a:rPr lang="en-US" sz="1800" dirty="0" err="1"/>
              <a:t>automóviles</a:t>
            </a:r>
            <a:r>
              <a:rPr lang="en-US" sz="1800" dirty="0"/>
              <a:t> </a:t>
            </a:r>
            <a:r>
              <a:rPr lang="en-US" sz="1800" dirty="0" err="1"/>
              <a:t>eléctricos</a:t>
            </a:r>
            <a:r>
              <a:rPr lang="en-US" sz="1800" dirty="0"/>
              <a:t> (</a:t>
            </a:r>
            <a:r>
              <a:rPr lang="en-US" sz="1800" dirty="0" err="1"/>
              <a:t>por</a:t>
            </a:r>
            <a:r>
              <a:rPr lang="en-US" sz="1800" dirty="0"/>
              <a:t> </a:t>
            </a:r>
            <a:r>
              <a:rPr lang="en-US" sz="1800" dirty="0" err="1"/>
              <a:t>mencionar</a:t>
            </a:r>
            <a:r>
              <a:rPr lang="en-US" sz="1800" dirty="0"/>
              <a:t> </a:t>
            </a:r>
            <a:r>
              <a:rPr lang="en-US" sz="1800" dirty="0" err="1"/>
              <a:t>algunos</a:t>
            </a:r>
            <a:r>
              <a:rPr lang="en-US" sz="1800" dirty="0"/>
              <a:t>), </a:t>
            </a:r>
            <a:r>
              <a:rPr lang="en-US" sz="1800" dirty="0" err="1"/>
              <a:t>así</a:t>
            </a:r>
            <a:r>
              <a:rPr lang="en-US" sz="1800" dirty="0"/>
              <a:t> se </a:t>
            </a:r>
            <a:r>
              <a:rPr lang="en-US" sz="1800" dirty="0" err="1"/>
              <a:t>incrementará</a:t>
            </a:r>
            <a:r>
              <a:rPr lang="en-US" sz="1800" dirty="0"/>
              <a:t> el </a:t>
            </a:r>
            <a:r>
              <a:rPr lang="en-US" sz="1800" dirty="0" err="1"/>
              <a:t>precio</a:t>
            </a:r>
            <a:r>
              <a:rPr lang="en-US" sz="1800" dirty="0"/>
              <a:t> de la </a:t>
            </a:r>
            <a:r>
              <a:rPr lang="en-US" sz="1800" dirty="0" err="1"/>
              <a:t>plata</a:t>
            </a:r>
            <a:r>
              <a:rPr lang="en-US" sz="1800" dirty="0"/>
              <a:t>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581" y="368300"/>
            <a:ext cx="5769241" cy="3733800"/>
          </a:xfrm>
          <a:prstGeom prst="rect">
            <a:avLst/>
          </a:prstGeom>
        </p:spPr>
      </p:pic>
      <p:pic>
        <p:nvPicPr>
          <p:cNvPr id="7" name="Picture 6" descr="OP log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1"/>
          <a:stretch/>
        </p:blipFill>
        <p:spPr>
          <a:xfrm>
            <a:off x="0" y="4233"/>
            <a:ext cx="2456180" cy="5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74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156104"/>
            <a:ext cx="830579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800000"/>
                </a:solidFill>
              </a:rPr>
              <a:t>M</a:t>
            </a:r>
            <a:r>
              <a:rPr lang="en-US" dirty="0" err="1" smtClean="0">
                <a:solidFill>
                  <a:srgbClr val="800000"/>
                </a:solidFill>
              </a:rPr>
              <a:t>ás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Flexibilización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Cuantitativa</a:t>
            </a:r>
            <a:r>
              <a:rPr lang="en-US" dirty="0" smtClean="0">
                <a:solidFill>
                  <a:srgbClr val="800000"/>
                </a:solidFill>
              </a:rPr>
              <a:t> En Camino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88900" y="1538287"/>
            <a:ext cx="3500967" cy="3046413"/>
          </a:xfrm>
        </p:spPr>
        <p:txBody>
          <a:bodyPr>
            <a:noAutofit/>
          </a:bodyPr>
          <a:lstStyle/>
          <a:p>
            <a:r>
              <a:rPr lang="en-US" sz="1700" dirty="0"/>
              <a:t>El 13 de </a:t>
            </a:r>
            <a:r>
              <a:rPr lang="en-US" sz="1700" dirty="0" err="1"/>
              <a:t>Septiembre</a:t>
            </a:r>
            <a:r>
              <a:rPr lang="en-US" sz="1700" dirty="0"/>
              <a:t> del 2012, la </a:t>
            </a:r>
            <a:r>
              <a:rPr lang="en-US" sz="1700" dirty="0" err="1"/>
              <a:t>Reserva</a:t>
            </a:r>
            <a:r>
              <a:rPr lang="en-US" sz="1700" dirty="0"/>
              <a:t> </a:t>
            </a:r>
            <a:r>
              <a:rPr lang="en-US" sz="1700" dirty="0" smtClean="0"/>
              <a:t>Federal de </a:t>
            </a:r>
            <a:r>
              <a:rPr lang="en-US" sz="1700" dirty="0" err="1" smtClean="0"/>
              <a:t>Estados</a:t>
            </a:r>
            <a:r>
              <a:rPr lang="en-US" sz="1700" dirty="0" smtClean="0"/>
              <a:t> </a:t>
            </a:r>
            <a:r>
              <a:rPr lang="en-US" sz="1700" dirty="0" err="1" smtClean="0"/>
              <a:t>Unidos</a:t>
            </a:r>
            <a:r>
              <a:rPr lang="en-US" sz="1700" dirty="0" smtClean="0"/>
              <a:t> </a:t>
            </a:r>
            <a:r>
              <a:rPr lang="en-US" sz="1700" dirty="0"/>
              <a:t>(de </a:t>
            </a:r>
            <a:r>
              <a:rPr lang="en-US" sz="1700" dirty="0" err="1"/>
              <a:t>quien</a:t>
            </a:r>
            <a:r>
              <a:rPr lang="en-US" sz="1700" dirty="0"/>
              <a:t> Ben </a:t>
            </a:r>
            <a:r>
              <a:rPr lang="en-US" sz="1700" dirty="0" err="1"/>
              <a:t>BernanQE</a:t>
            </a:r>
            <a:r>
              <a:rPr lang="en-US" sz="1700" dirty="0"/>
              <a:t> </a:t>
            </a:r>
            <a:r>
              <a:rPr lang="en-US" sz="1700" dirty="0" err="1"/>
              <a:t>está</a:t>
            </a:r>
            <a:r>
              <a:rPr lang="en-US" sz="1700" dirty="0"/>
              <a:t> al </a:t>
            </a:r>
            <a:r>
              <a:rPr lang="en-US" sz="1700" dirty="0" err="1"/>
              <a:t>frente</a:t>
            </a:r>
            <a:r>
              <a:rPr lang="en-US" sz="1700" dirty="0"/>
              <a:t> de), </a:t>
            </a:r>
            <a:r>
              <a:rPr lang="en-US" sz="1700" dirty="0" err="1"/>
              <a:t>anunció</a:t>
            </a:r>
            <a:r>
              <a:rPr lang="en-US" sz="1700" dirty="0"/>
              <a:t> </a:t>
            </a:r>
            <a:r>
              <a:rPr lang="en-US" sz="1700" dirty="0" err="1"/>
              <a:t>una</a:t>
            </a:r>
            <a:r>
              <a:rPr lang="en-US" sz="1700" dirty="0"/>
              <a:t> </a:t>
            </a:r>
            <a:r>
              <a:rPr lang="en-US" sz="1700" dirty="0" err="1"/>
              <a:t>cuarta</a:t>
            </a:r>
            <a:r>
              <a:rPr lang="en-US" sz="1700" dirty="0"/>
              <a:t> </a:t>
            </a:r>
            <a:r>
              <a:rPr lang="en-US" sz="1700" dirty="0" err="1"/>
              <a:t>ronda</a:t>
            </a:r>
            <a:r>
              <a:rPr lang="en-US" sz="1700" dirty="0"/>
              <a:t> de </a:t>
            </a:r>
            <a:r>
              <a:rPr lang="en-US" sz="1700" dirty="0" err="1"/>
              <a:t>flexibilización</a:t>
            </a:r>
            <a:r>
              <a:rPr lang="en-US" sz="1700" dirty="0"/>
              <a:t> </a:t>
            </a:r>
            <a:r>
              <a:rPr lang="en-US" sz="1700" dirty="0" err="1"/>
              <a:t>cuantitativa</a:t>
            </a:r>
            <a:r>
              <a:rPr lang="en-US" sz="1700" dirty="0"/>
              <a:t> (QE 4). Con </a:t>
            </a:r>
            <a:r>
              <a:rPr lang="en-US" sz="1700" dirty="0" err="1"/>
              <a:t>esto</a:t>
            </a:r>
            <a:r>
              <a:rPr lang="en-US" sz="1700" dirty="0"/>
              <a:t>, la Fed </a:t>
            </a:r>
            <a:r>
              <a:rPr lang="en-US" sz="1700" dirty="0" err="1"/>
              <a:t>estará</a:t>
            </a:r>
            <a:r>
              <a:rPr lang="en-US" sz="1700" dirty="0"/>
              <a:t> </a:t>
            </a:r>
            <a:r>
              <a:rPr lang="en-US" sz="1700" dirty="0" err="1"/>
              <a:t>monetizando</a:t>
            </a:r>
            <a:r>
              <a:rPr lang="en-US" sz="1700" dirty="0"/>
              <a:t> el </a:t>
            </a:r>
            <a:r>
              <a:rPr lang="en-US" sz="1700" dirty="0" err="1"/>
              <a:t>déficit</a:t>
            </a:r>
            <a:r>
              <a:rPr lang="en-US" sz="1700" dirty="0"/>
              <a:t> de </a:t>
            </a:r>
            <a:r>
              <a:rPr lang="en-US" sz="1700" dirty="0" err="1"/>
              <a:t>Estados</a:t>
            </a:r>
            <a:r>
              <a:rPr lang="en-US" sz="1700" dirty="0"/>
              <a:t> </a:t>
            </a:r>
            <a:r>
              <a:rPr lang="en-US" sz="1700" dirty="0" err="1"/>
              <a:t>Unidos</a:t>
            </a:r>
            <a:r>
              <a:rPr lang="en-US" sz="1700" dirty="0"/>
              <a:t> (</a:t>
            </a:r>
            <a:r>
              <a:rPr lang="en-US" sz="1700" dirty="0" err="1"/>
              <a:t>comprando</a:t>
            </a:r>
            <a:r>
              <a:rPr lang="en-US" sz="1700" dirty="0"/>
              <a:t> </a:t>
            </a:r>
            <a:r>
              <a:rPr lang="en-US" sz="1700" dirty="0" err="1"/>
              <a:t>su</a:t>
            </a:r>
            <a:r>
              <a:rPr lang="en-US" sz="1700" dirty="0"/>
              <a:t> </a:t>
            </a:r>
            <a:r>
              <a:rPr lang="en-US" sz="1700" dirty="0" err="1"/>
              <a:t>propia</a:t>
            </a:r>
            <a:r>
              <a:rPr lang="en-US" sz="1700" dirty="0"/>
              <a:t> </a:t>
            </a:r>
            <a:r>
              <a:rPr lang="en-US" sz="1700" dirty="0" err="1"/>
              <a:t>deuda</a:t>
            </a:r>
            <a:r>
              <a:rPr lang="en-US" sz="1700" dirty="0"/>
              <a:t>), </a:t>
            </a:r>
            <a:r>
              <a:rPr lang="en-US" sz="1700" dirty="0" err="1"/>
              <a:t>imprimiendo</a:t>
            </a:r>
            <a:r>
              <a:rPr lang="en-US" sz="1700" dirty="0"/>
              <a:t> $1 </a:t>
            </a:r>
            <a:r>
              <a:rPr lang="en-US" sz="1700" dirty="0" err="1"/>
              <a:t>billón</a:t>
            </a:r>
            <a:r>
              <a:rPr lang="en-US" sz="1700" dirty="0"/>
              <a:t> de </a:t>
            </a:r>
            <a:r>
              <a:rPr lang="en-US" sz="1700" dirty="0" err="1"/>
              <a:t>dólares</a:t>
            </a:r>
            <a:r>
              <a:rPr lang="en-US" sz="1700" dirty="0"/>
              <a:t> </a:t>
            </a:r>
            <a:r>
              <a:rPr lang="en-US" sz="1700" dirty="0" err="1"/>
              <a:t>por</a:t>
            </a:r>
            <a:r>
              <a:rPr lang="en-US" sz="1700" dirty="0"/>
              <a:t> </a:t>
            </a:r>
            <a:r>
              <a:rPr lang="en-US" sz="1700" dirty="0" err="1"/>
              <a:t>año</a:t>
            </a:r>
            <a:r>
              <a:rPr lang="en-US" sz="1700" dirty="0"/>
              <a:t>.</a:t>
            </a:r>
          </a:p>
          <a:p>
            <a:endParaRPr lang="en-US" sz="1700" dirty="0"/>
          </a:p>
          <a:p>
            <a:r>
              <a:rPr lang="en-US" sz="1700" dirty="0" err="1"/>
              <a:t>Cuando</a:t>
            </a:r>
            <a:r>
              <a:rPr lang="en-US" sz="1700" dirty="0"/>
              <a:t> un </a:t>
            </a:r>
            <a:r>
              <a:rPr lang="en-US" sz="1700" dirty="0" err="1"/>
              <a:t>país</a:t>
            </a:r>
            <a:r>
              <a:rPr lang="en-US" sz="1700" dirty="0"/>
              <a:t> </a:t>
            </a:r>
            <a:r>
              <a:rPr lang="en-US" sz="1700" dirty="0" err="1"/>
              <a:t>compra</a:t>
            </a:r>
            <a:r>
              <a:rPr lang="en-US" sz="1700" dirty="0"/>
              <a:t> </a:t>
            </a:r>
            <a:r>
              <a:rPr lang="en-US" sz="1700" dirty="0" err="1"/>
              <a:t>su</a:t>
            </a:r>
            <a:r>
              <a:rPr lang="en-US" sz="1700" dirty="0"/>
              <a:t> </a:t>
            </a:r>
            <a:r>
              <a:rPr lang="en-US" sz="1700" dirty="0" err="1"/>
              <a:t>propia</a:t>
            </a:r>
            <a:r>
              <a:rPr lang="en-US" sz="1700" dirty="0"/>
              <a:t> </a:t>
            </a:r>
            <a:r>
              <a:rPr lang="en-US" sz="1700" dirty="0" err="1"/>
              <a:t>deuda</a:t>
            </a:r>
            <a:r>
              <a:rPr lang="en-US" sz="1700" dirty="0"/>
              <a:t>, </a:t>
            </a:r>
            <a:r>
              <a:rPr lang="en-US" sz="1700" dirty="0" err="1"/>
              <a:t>eventualmente</a:t>
            </a:r>
            <a:r>
              <a:rPr lang="en-US" sz="1700" dirty="0"/>
              <a:t> produce un </a:t>
            </a:r>
            <a:r>
              <a:rPr lang="en-US" sz="1700" dirty="0" err="1"/>
              <a:t>caos</a:t>
            </a:r>
            <a:r>
              <a:rPr lang="en-US" sz="1700" dirty="0"/>
              <a:t>, </a:t>
            </a:r>
            <a:r>
              <a:rPr lang="en-US" sz="1700" dirty="0" err="1"/>
              <a:t>ya</a:t>
            </a:r>
            <a:r>
              <a:rPr lang="en-US" sz="1700" dirty="0"/>
              <a:t> </a:t>
            </a:r>
            <a:r>
              <a:rPr lang="en-US" sz="1700" dirty="0" err="1"/>
              <a:t>que</a:t>
            </a:r>
            <a:r>
              <a:rPr lang="en-US" sz="1700" dirty="0"/>
              <a:t> </a:t>
            </a:r>
            <a:r>
              <a:rPr lang="en-US" sz="1700" dirty="0" err="1"/>
              <a:t>destruye</a:t>
            </a:r>
            <a:r>
              <a:rPr lang="en-US" sz="1700" dirty="0"/>
              <a:t> el valor de </a:t>
            </a:r>
            <a:r>
              <a:rPr lang="en-US" sz="1700" dirty="0" err="1"/>
              <a:t>su</a:t>
            </a:r>
            <a:r>
              <a:rPr lang="en-US" sz="1700" dirty="0"/>
              <a:t> </a:t>
            </a:r>
            <a:r>
              <a:rPr lang="en-US" sz="1700" dirty="0" err="1"/>
              <a:t>moneda</a:t>
            </a:r>
            <a:r>
              <a:rPr lang="en-US" sz="1700" dirty="0"/>
              <a:t>. No hay </a:t>
            </a:r>
            <a:r>
              <a:rPr lang="en-US" sz="1700" dirty="0" err="1"/>
              <a:t>ningún</a:t>
            </a:r>
            <a:r>
              <a:rPr lang="en-US" sz="1700" dirty="0"/>
              <a:t> </a:t>
            </a:r>
            <a:r>
              <a:rPr lang="en-US" sz="1700" dirty="0" err="1"/>
              <a:t>misterio</a:t>
            </a:r>
            <a:r>
              <a:rPr lang="en-US" sz="1700" dirty="0"/>
              <a:t> </a:t>
            </a:r>
            <a:r>
              <a:rPr lang="en-US" sz="1700" dirty="0" err="1"/>
              <a:t>aquí</a:t>
            </a:r>
            <a:r>
              <a:rPr lang="en-US" sz="1700" dirty="0"/>
              <a:t>: </a:t>
            </a:r>
            <a:r>
              <a:rPr lang="en-US" sz="1700" dirty="0" err="1"/>
              <a:t>imprimir</a:t>
            </a:r>
            <a:r>
              <a:rPr lang="en-US" sz="1700" dirty="0"/>
              <a:t> </a:t>
            </a:r>
            <a:r>
              <a:rPr lang="en-US" sz="1700" dirty="0" err="1"/>
              <a:t>divisa</a:t>
            </a:r>
            <a:r>
              <a:rPr lang="en-US" sz="1700" dirty="0"/>
              <a:t> de la nada, produce </a:t>
            </a:r>
            <a:r>
              <a:rPr lang="en-US" sz="1700" dirty="0" err="1"/>
              <a:t>inflación</a:t>
            </a:r>
            <a:r>
              <a:rPr lang="en-US" sz="1700" dirty="0"/>
              <a:t> y </a:t>
            </a:r>
            <a:r>
              <a:rPr lang="en-US" sz="1700" dirty="0" err="1"/>
              <a:t>eventualmente</a:t>
            </a:r>
            <a:r>
              <a:rPr lang="en-US" sz="1700" dirty="0"/>
              <a:t> </a:t>
            </a:r>
            <a:r>
              <a:rPr lang="en-US" sz="1700" dirty="0" err="1"/>
              <a:t>aumento</a:t>
            </a:r>
            <a:r>
              <a:rPr lang="en-US" sz="1700" dirty="0"/>
              <a:t> en el </a:t>
            </a:r>
            <a:r>
              <a:rPr lang="en-US" sz="1700" dirty="0" err="1"/>
              <a:t>precio</a:t>
            </a:r>
            <a:r>
              <a:rPr lang="en-US" sz="1700" dirty="0"/>
              <a:t> de </a:t>
            </a:r>
            <a:r>
              <a:rPr lang="en-US" sz="1700" dirty="0" err="1"/>
              <a:t>bienes</a:t>
            </a:r>
            <a:r>
              <a:rPr lang="en-US" sz="1700" dirty="0"/>
              <a:t> y </a:t>
            </a:r>
            <a:r>
              <a:rPr lang="en-US" sz="1700" dirty="0" err="1"/>
              <a:t>servicios</a:t>
            </a:r>
            <a:r>
              <a:rPr lang="en-US" sz="1700" dirty="0"/>
              <a:t>.</a:t>
            </a:r>
            <a:endParaRPr 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967" y="2286000"/>
            <a:ext cx="4425244" cy="2489200"/>
          </a:xfrm>
          <a:prstGeom prst="rect">
            <a:avLst/>
          </a:prstGeom>
        </p:spPr>
      </p:pic>
      <p:pic>
        <p:nvPicPr>
          <p:cNvPr id="6" name="Picture 5" descr="OP log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1"/>
          <a:stretch/>
        </p:blipFill>
        <p:spPr>
          <a:xfrm>
            <a:off x="5994400" y="6316133"/>
            <a:ext cx="2456180" cy="5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90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105"/>
            <a:ext cx="84201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90A14"/>
                </a:solidFill>
              </a:rPr>
              <a:t>La </a:t>
            </a:r>
            <a:r>
              <a:rPr lang="en-US" dirty="0" err="1" smtClean="0">
                <a:solidFill>
                  <a:srgbClr val="790A14"/>
                </a:solidFill>
              </a:rPr>
              <a:t>Proporci</a:t>
            </a:r>
            <a:r>
              <a:rPr lang="en-US" dirty="0" err="1" smtClean="0">
                <a:solidFill>
                  <a:srgbClr val="790A14"/>
                </a:solidFill>
              </a:rPr>
              <a:t>ón</a:t>
            </a:r>
            <a:r>
              <a:rPr lang="en-US" dirty="0" smtClean="0">
                <a:solidFill>
                  <a:srgbClr val="790A14"/>
                </a:solidFill>
              </a:rPr>
              <a:t> </a:t>
            </a:r>
            <a:r>
              <a:rPr lang="en-US" dirty="0" err="1" smtClean="0">
                <a:solidFill>
                  <a:srgbClr val="790A14"/>
                </a:solidFill>
              </a:rPr>
              <a:t>Hist</a:t>
            </a:r>
            <a:r>
              <a:rPr lang="en-US" dirty="0" err="1" smtClean="0">
                <a:solidFill>
                  <a:srgbClr val="790A14"/>
                </a:solidFill>
              </a:rPr>
              <a:t>órica</a:t>
            </a:r>
            <a:r>
              <a:rPr lang="en-US" dirty="0" smtClean="0">
                <a:solidFill>
                  <a:srgbClr val="790A14"/>
                </a:solidFill>
              </a:rPr>
              <a:t> Oro-Plata</a:t>
            </a:r>
            <a:endParaRPr lang="en-US" dirty="0">
              <a:solidFill>
                <a:srgbClr val="790A1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254000" y="1504421"/>
            <a:ext cx="3797300" cy="2478616"/>
          </a:xfrm>
        </p:spPr>
        <p:txBody>
          <a:bodyPr>
            <a:noAutofit/>
          </a:bodyPr>
          <a:lstStyle/>
          <a:p>
            <a:r>
              <a:rPr lang="en-US" sz="1800" dirty="0" smtClean="0"/>
              <a:t>La </a:t>
            </a:r>
            <a:r>
              <a:rPr lang="en-US" sz="1800" dirty="0" err="1" smtClean="0"/>
              <a:t>proporción</a:t>
            </a:r>
            <a:r>
              <a:rPr lang="en-US" sz="1800" dirty="0" smtClean="0"/>
              <a:t> </a:t>
            </a:r>
            <a:r>
              <a:rPr lang="en-US" sz="1800" dirty="0" err="1"/>
              <a:t>histórica</a:t>
            </a:r>
            <a:r>
              <a:rPr lang="en-US" sz="1800" dirty="0"/>
              <a:t> </a:t>
            </a:r>
            <a:r>
              <a:rPr lang="en-US" sz="1800" dirty="0" err="1"/>
              <a:t>oro</a:t>
            </a:r>
            <a:r>
              <a:rPr lang="en-US" sz="1800" dirty="0"/>
              <a:t> - </a:t>
            </a:r>
            <a:r>
              <a:rPr lang="en-US" sz="1800" dirty="0" err="1"/>
              <a:t>plata</a:t>
            </a:r>
            <a:r>
              <a:rPr lang="en-US" sz="1800" dirty="0"/>
              <a:t> (gold - silver ratio) ha </a:t>
            </a:r>
            <a:r>
              <a:rPr lang="en-US" sz="1800" dirty="0" err="1"/>
              <a:t>sido</a:t>
            </a:r>
            <a:r>
              <a:rPr lang="en-US" sz="1800" dirty="0"/>
              <a:t> de 15 a 1. Hoy, 17 de </a:t>
            </a:r>
            <a:r>
              <a:rPr lang="en-US" sz="1800" dirty="0" err="1"/>
              <a:t>abril</a:t>
            </a:r>
            <a:r>
              <a:rPr lang="en-US" sz="1800" dirty="0"/>
              <a:t> del 2013, </a:t>
            </a:r>
            <a:r>
              <a:rPr lang="en-US" sz="1800" dirty="0" err="1"/>
              <a:t>una</a:t>
            </a:r>
            <a:r>
              <a:rPr lang="en-US" sz="1800" dirty="0"/>
              <a:t> </a:t>
            </a:r>
            <a:r>
              <a:rPr lang="en-US" sz="1800" dirty="0" err="1"/>
              <a:t>onza</a:t>
            </a:r>
            <a:r>
              <a:rPr lang="en-US" sz="1800" dirty="0"/>
              <a:t> de </a:t>
            </a:r>
            <a:r>
              <a:rPr lang="en-US" sz="1800" dirty="0" err="1"/>
              <a:t>oro</a:t>
            </a:r>
            <a:r>
              <a:rPr lang="en-US" sz="1800" dirty="0"/>
              <a:t> se </a:t>
            </a:r>
            <a:r>
              <a:rPr lang="en-US" sz="1800" dirty="0" err="1"/>
              <a:t>vende</a:t>
            </a:r>
            <a:r>
              <a:rPr lang="en-US" sz="1800" dirty="0"/>
              <a:t> </a:t>
            </a:r>
            <a:r>
              <a:rPr lang="en-US" sz="1800" dirty="0" err="1"/>
              <a:t>por</a:t>
            </a:r>
            <a:r>
              <a:rPr lang="en-US" sz="1800" dirty="0"/>
              <a:t> el valor de 51 </a:t>
            </a:r>
            <a:r>
              <a:rPr lang="en-US" sz="1800" dirty="0" err="1"/>
              <a:t>onzas</a:t>
            </a:r>
            <a:r>
              <a:rPr lang="en-US" sz="1800" dirty="0"/>
              <a:t> de </a:t>
            </a:r>
            <a:r>
              <a:rPr lang="en-US" sz="1800" dirty="0" err="1"/>
              <a:t>plata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r>
              <a:rPr lang="en-US" sz="1800" dirty="0"/>
              <a:t>La </a:t>
            </a:r>
            <a:r>
              <a:rPr lang="en-US" sz="1800" dirty="0" err="1"/>
              <a:t>plata</a:t>
            </a:r>
            <a:r>
              <a:rPr lang="en-US" sz="1800" dirty="0"/>
              <a:t> </a:t>
            </a:r>
            <a:r>
              <a:rPr lang="en-US" sz="1800" dirty="0" err="1"/>
              <a:t>tiene</a:t>
            </a:r>
            <a:r>
              <a:rPr lang="en-US" sz="1800" dirty="0"/>
              <a:t> un </a:t>
            </a:r>
            <a:r>
              <a:rPr lang="en-US" sz="1800" dirty="0" err="1"/>
              <a:t>precio</a:t>
            </a:r>
            <a:r>
              <a:rPr lang="en-US" sz="1800" dirty="0"/>
              <a:t> mucho </a:t>
            </a:r>
            <a:r>
              <a:rPr lang="en-US" sz="1800" dirty="0" err="1"/>
              <a:t>menor</a:t>
            </a:r>
            <a:r>
              <a:rPr lang="en-US" sz="1800" dirty="0"/>
              <a:t> </a:t>
            </a:r>
            <a:r>
              <a:rPr lang="en-US" sz="1800" dirty="0" err="1"/>
              <a:t>que</a:t>
            </a:r>
            <a:r>
              <a:rPr lang="en-US" sz="1800" dirty="0"/>
              <a:t> el </a:t>
            </a:r>
            <a:r>
              <a:rPr lang="en-US" sz="1800" dirty="0" err="1"/>
              <a:t>que</a:t>
            </a:r>
            <a:r>
              <a:rPr lang="en-US" sz="1800" dirty="0"/>
              <a:t> </a:t>
            </a:r>
            <a:r>
              <a:rPr lang="en-US" sz="1800" dirty="0" err="1"/>
              <a:t>debería</a:t>
            </a:r>
            <a:r>
              <a:rPr lang="en-US" sz="1800" dirty="0"/>
              <a:t> </a:t>
            </a:r>
            <a:r>
              <a:rPr lang="en-US" sz="1800" dirty="0" err="1"/>
              <a:t>tener</a:t>
            </a:r>
            <a:r>
              <a:rPr lang="en-US" sz="1800" dirty="0"/>
              <a:t>, </a:t>
            </a:r>
            <a:r>
              <a:rPr lang="en-US" sz="1800" dirty="0" err="1"/>
              <a:t>comparado</a:t>
            </a:r>
            <a:r>
              <a:rPr lang="en-US" sz="1800" dirty="0"/>
              <a:t> con el </a:t>
            </a:r>
            <a:r>
              <a:rPr lang="en-US" sz="1800" dirty="0" err="1"/>
              <a:t>oro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r>
              <a:rPr lang="en-US" sz="1800" dirty="0"/>
              <a:t>El </a:t>
            </a:r>
            <a:r>
              <a:rPr lang="en-US" sz="1800" dirty="0" err="1"/>
              <a:t>precio</a:t>
            </a:r>
            <a:r>
              <a:rPr lang="en-US" sz="1800" dirty="0"/>
              <a:t> de la </a:t>
            </a:r>
            <a:r>
              <a:rPr lang="en-US" sz="1800" dirty="0" err="1"/>
              <a:t>plata</a:t>
            </a:r>
            <a:r>
              <a:rPr lang="en-US" sz="1800" dirty="0"/>
              <a:t> se </a:t>
            </a:r>
            <a:r>
              <a:rPr lang="en-US" sz="1800" dirty="0" err="1"/>
              <a:t>ajustará</a:t>
            </a:r>
            <a:r>
              <a:rPr lang="en-US" sz="1800" dirty="0"/>
              <a:t> al del </a:t>
            </a:r>
            <a:r>
              <a:rPr lang="en-US" sz="1800" dirty="0" err="1"/>
              <a:t>oro</a:t>
            </a:r>
            <a:r>
              <a:rPr lang="en-US" sz="1800" dirty="0"/>
              <a:t> </a:t>
            </a:r>
            <a:r>
              <a:rPr lang="en-US" sz="1800" dirty="0" err="1"/>
              <a:t>cuando</a:t>
            </a:r>
            <a:r>
              <a:rPr lang="en-US" sz="1800" dirty="0"/>
              <a:t> el </a:t>
            </a:r>
            <a:r>
              <a:rPr lang="en-US" sz="1800" dirty="0" err="1"/>
              <a:t>ciudadano</a:t>
            </a:r>
            <a:r>
              <a:rPr lang="en-US" sz="1800" dirty="0"/>
              <a:t> </a:t>
            </a:r>
            <a:r>
              <a:rPr lang="en-US" sz="1800" dirty="0" err="1"/>
              <a:t>promedio</a:t>
            </a:r>
            <a:r>
              <a:rPr lang="en-US" sz="1800" dirty="0"/>
              <a:t> se de </a:t>
            </a:r>
            <a:r>
              <a:rPr lang="en-US" sz="1800" dirty="0" err="1"/>
              <a:t>cuenta</a:t>
            </a:r>
            <a:r>
              <a:rPr lang="en-US" sz="1800" dirty="0"/>
              <a:t> </a:t>
            </a:r>
            <a:r>
              <a:rPr lang="en-US" sz="1800" dirty="0" err="1"/>
              <a:t>que</a:t>
            </a:r>
            <a:r>
              <a:rPr lang="en-US" sz="1800" dirty="0"/>
              <a:t> </a:t>
            </a:r>
            <a:r>
              <a:rPr lang="en-US" sz="1800" dirty="0" err="1"/>
              <a:t>necesita</a:t>
            </a:r>
            <a:r>
              <a:rPr lang="en-US" sz="1800" dirty="0"/>
              <a:t> </a:t>
            </a:r>
            <a:r>
              <a:rPr lang="en-US" sz="1800" dirty="0" err="1"/>
              <a:t>tener</a:t>
            </a:r>
            <a:r>
              <a:rPr lang="en-US" sz="1800" dirty="0"/>
              <a:t> </a:t>
            </a:r>
            <a:r>
              <a:rPr lang="en-US" sz="1800" dirty="0" err="1"/>
              <a:t>dinero</a:t>
            </a:r>
            <a:r>
              <a:rPr lang="en-US" sz="1800" dirty="0"/>
              <a:t>, no </a:t>
            </a:r>
            <a:r>
              <a:rPr lang="en-US" sz="1800" dirty="0" err="1"/>
              <a:t>divisas</a:t>
            </a:r>
            <a:r>
              <a:rPr lang="en-US" sz="1800" dirty="0"/>
              <a:t>.  </a:t>
            </a:r>
            <a:r>
              <a:rPr lang="en-US" sz="1800" dirty="0" err="1"/>
              <a:t>Correrá</a:t>
            </a:r>
            <a:r>
              <a:rPr lang="en-US" sz="1800" dirty="0"/>
              <a:t> al </a:t>
            </a:r>
            <a:r>
              <a:rPr lang="en-US" sz="1800" dirty="0" err="1"/>
              <a:t>oro</a:t>
            </a:r>
            <a:r>
              <a:rPr lang="en-US" sz="1800" dirty="0"/>
              <a:t>, </a:t>
            </a:r>
            <a:r>
              <a:rPr lang="en-US" sz="1800" dirty="0" err="1"/>
              <a:t>que</a:t>
            </a:r>
            <a:r>
              <a:rPr lang="en-US" sz="1800" dirty="0"/>
              <a:t> </a:t>
            </a:r>
            <a:r>
              <a:rPr lang="en-US" sz="1800" dirty="0" err="1"/>
              <a:t>será</a:t>
            </a:r>
            <a:r>
              <a:rPr lang="en-US" sz="1800" dirty="0"/>
              <a:t> </a:t>
            </a:r>
            <a:r>
              <a:rPr lang="en-US" sz="1800" dirty="0" err="1"/>
              <a:t>muy</a:t>
            </a:r>
            <a:r>
              <a:rPr lang="en-US" sz="1800" dirty="0"/>
              <a:t> </a:t>
            </a:r>
            <a:r>
              <a:rPr lang="en-US" sz="1800" dirty="0" err="1"/>
              <a:t>caro</a:t>
            </a:r>
            <a:r>
              <a:rPr lang="en-US" sz="1800" dirty="0"/>
              <a:t> </a:t>
            </a:r>
            <a:r>
              <a:rPr lang="en-US" sz="1800" dirty="0" err="1"/>
              <a:t>para</a:t>
            </a:r>
            <a:r>
              <a:rPr lang="en-US" sz="1800" dirty="0"/>
              <a:t> </a:t>
            </a:r>
            <a:r>
              <a:rPr lang="en-US" sz="1800" dirty="0" err="1"/>
              <a:t>ese</a:t>
            </a:r>
            <a:r>
              <a:rPr lang="en-US" sz="1800" dirty="0"/>
              <a:t> </a:t>
            </a:r>
            <a:r>
              <a:rPr lang="en-US" sz="1800" dirty="0" err="1"/>
              <a:t>entonces</a:t>
            </a:r>
            <a:r>
              <a:rPr lang="en-US" sz="1800" dirty="0"/>
              <a:t> y no </a:t>
            </a:r>
            <a:r>
              <a:rPr lang="en-US" sz="1800" dirty="0" err="1"/>
              <a:t>tendrá</a:t>
            </a:r>
            <a:r>
              <a:rPr lang="en-US" sz="1800" dirty="0"/>
              <a:t> a </a:t>
            </a:r>
            <a:r>
              <a:rPr lang="en-US" sz="1800" dirty="0" err="1"/>
              <a:t>donde</a:t>
            </a:r>
            <a:r>
              <a:rPr lang="en-US" sz="1800" dirty="0"/>
              <a:t> </a:t>
            </a:r>
            <a:r>
              <a:rPr lang="en-US" sz="1800" dirty="0" err="1"/>
              <a:t>más</a:t>
            </a:r>
            <a:r>
              <a:rPr lang="en-US" sz="1800" dirty="0"/>
              <a:t> </a:t>
            </a:r>
            <a:r>
              <a:rPr lang="en-US" sz="1800" dirty="0" err="1"/>
              <a:t>que</a:t>
            </a:r>
            <a:r>
              <a:rPr lang="en-US" sz="1800" dirty="0"/>
              <a:t> </a:t>
            </a:r>
            <a:r>
              <a:rPr lang="en-US" sz="1800" dirty="0" err="1"/>
              <a:t>ir</a:t>
            </a:r>
            <a:r>
              <a:rPr lang="en-US" sz="1800" dirty="0"/>
              <a:t>, </a:t>
            </a:r>
            <a:r>
              <a:rPr lang="en-US" sz="1800" dirty="0" err="1"/>
              <a:t>sino</a:t>
            </a:r>
            <a:r>
              <a:rPr lang="en-US" sz="1800" dirty="0"/>
              <a:t> a la </a:t>
            </a:r>
            <a:r>
              <a:rPr lang="en-US" sz="1800" dirty="0" err="1"/>
              <a:t>plata</a:t>
            </a:r>
            <a:r>
              <a:rPr lang="en-US" sz="1800" dirty="0"/>
              <a:t>.</a:t>
            </a:r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043" y="1524000"/>
            <a:ext cx="3618057" cy="3954020"/>
          </a:xfrm>
          <a:prstGeom prst="rect">
            <a:avLst/>
          </a:prstGeom>
        </p:spPr>
      </p:pic>
      <p:pic>
        <p:nvPicPr>
          <p:cNvPr id="6" name="Picture 5" descr="OP log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1"/>
          <a:stretch/>
        </p:blipFill>
        <p:spPr>
          <a:xfrm>
            <a:off x="5989320" y="6316133"/>
            <a:ext cx="2456180" cy="5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59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566"/>
            <a:ext cx="5080000" cy="660400"/>
          </a:xfrm>
        </p:spPr>
        <p:txBody>
          <a:bodyPr>
            <a:noAutofit/>
          </a:bodyPr>
          <a:lstStyle/>
          <a:p>
            <a:r>
              <a:rPr lang="en-US" sz="4600" b="0" dirty="0" smtClean="0">
                <a:solidFill>
                  <a:srgbClr val="790A14"/>
                </a:solidFill>
              </a:rPr>
              <a:t>La Plata </a:t>
            </a:r>
            <a:r>
              <a:rPr lang="en-US" sz="4600" b="0" dirty="0" err="1" smtClean="0">
                <a:solidFill>
                  <a:srgbClr val="790A14"/>
                </a:solidFill>
              </a:rPr>
              <a:t>Est</a:t>
            </a:r>
            <a:r>
              <a:rPr lang="en-US" sz="4600" b="0" dirty="0" err="1" smtClean="0">
                <a:solidFill>
                  <a:srgbClr val="790A14"/>
                </a:solidFill>
              </a:rPr>
              <a:t>á</a:t>
            </a:r>
            <a:r>
              <a:rPr lang="en-US" sz="4600" b="0" dirty="0" smtClean="0">
                <a:solidFill>
                  <a:srgbClr val="790A14"/>
                </a:solidFill>
              </a:rPr>
              <a:t> </a:t>
            </a:r>
            <a:r>
              <a:rPr lang="en-US" sz="4600" b="0" dirty="0" err="1" smtClean="0">
                <a:solidFill>
                  <a:srgbClr val="790A14"/>
                </a:solidFill>
              </a:rPr>
              <a:t>Barata</a:t>
            </a:r>
            <a:endParaRPr lang="en-US" sz="4600" b="0" dirty="0">
              <a:solidFill>
                <a:srgbClr val="790A1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61762" y="3975100"/>
            <a:ext cx="8321837" cy="2641600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800" dirty="0"/>
              <a:t>Se </a:t>
            </a:r>
            <a:r>
              <a:rPr lang="en-US" sz="1800" dirty="0" err="1"/>
              <a:t>nos</a:t>
            </a:r>
            <a:r>
              <a:rPr lang="en-US" sz="1800" dirty="0"/>
              <a:t> ha </a:t>
            </a:r>
            <a:r>
              <a:rPr lang="en-US" sz="1800" dirty="0" err="1"/>
              <a:t>presentado</a:t>
            </a:r>
            <a:r>
              <a:rPr lang="en-US" sz="1800" dirty="0"/>
              <a:t> de </a:t>
            </a:r>
            <a:r>
              <a:rPr lang="en-US" sz="1800" dirty="0" err="1"/>
              <a:t>comprar</a:t>
            </a:r>
            <a:r>
              <a:rPr lang="en-US" sz="1800" dirty="0"/>
              <a:t> </a:t>
            </a:r>
            <a:r>
              <a:rPr lang="en-US" sz="1800" dirty="0" err="1"/>
              <a:t>plata</a:t>
            </a:r>
            <a:r>
              <a:rPr lang="en-US" sz="1800" dirty="0"/>
              <a:t> a un </a:t>
            </a:r>
            <a:r>
              <a:rPr lang="en-US" sz="1800" dirty="0" err="1"/>
              <a:t>precio</a:t>
            </a:r>
            <a:r>
              <a:rPr lang="en-US" sz="1800" dirty="0"/>
              <a:t> </a:t>
            </a:r>
            <a:r>
              <a:rPr lang="en-US" sz="1800" dirty="0" err="1"/>
              <a:t>artificialmente</a:t>
            </a:r>
            <a:r>
              <a:rPr lang="en-US" sz="1800" dirty="0"/>
              <a:t> </a:t>
            </a:r>
            <a:r>
              <a:rPr lang="en-US" sz="1800" dirty="0" err="1"/>
              <a:t>barato</a:t>
            </a:r>
            <a:r>
              <a:rPr lang="en-US" sz="1800" dirty="0"/>
              <a:t>.</a:t>
            </a:r>
          </a:p>
          <a:p>
            <a:pPr marL="285750" indent="-285750" algn="l">
              <a:buFont typeface="Arial"/>
              <a:buChar char="•"/>
            </a:pPr>
            <a:endParaRPr lang="en-US" sz="1800" dirty="0"/>
          </a:p>
          <a:p>
            <a:pPr marL="285750" indent="-285750" algn="l">
              <a:buFont typeface="Arial"/>
              <a:buChar char="•"/>
            </a:pPr>
            <a:r>
              <a:rPr lang="en-US" sz="1800" dirty="0"/>
              <a:t>El </a:t>
            </a:r>
            <a:r>
              <a:rPr lang="en-US" sz="1800" dirty="0" err="1"/>
              <a:t>precio</a:t>
            </a:r>
            <a:r>
              <a:rPr lang="en-US" sz="1800" dirty="0"/>
              <a:t> de la </a:t>
            </a:r>
            <a:r>
              <a:rPr lang="en-US" sz="1800" dirty="0" err="1"/>
              <a:t>plata</a:t>
            </a:r>
            <a:r>
              <a:rPr lang="en-US" sz="1800" dirty="0"/>
              <a:t> </a:t>
            </a:r>
            <a:r>
              <a:rPr lang="en-US" sz="1800" dirty="0" err="1"/>
              <a:t>seguirá</a:t>
            </a:r>
            <a:r>
              <a:rPr lang="en-US" sz="1800" dirty="0"/>
              <a:t> </a:t>
            </a:r>
            <a:r>
              <a:rPr lang="en-US" sz="1800" dirty="0" err="1"/>
              <a:t>incrementando</a:t>
            </a:r>
            <a:r>
              <a:rPr lang="en-US" sz="1800" dirty="0"/>
              <a:t>, </a:t>
            </a:r>
            <a:r>
              <a:rPr lang="en-US" sz="1800" dirty="0" err="1"/>
              <a:t>mientras</a:t>
            </a:r>
            <a:r>
              <a:rPr lang="en-US" sz="1800" dirty="0"/>
              <a:t> los </a:t>
            </a:r>
            <a:r>
              <a:rPr lang="en-US" sz="1800" dirty="0" err="1"/>
              <a:t>inversionistas</a:t>
            </a:r>
            <a:r>
              <a:rPr lang="en-US" sz="1800" dirty="0"/>
              <a:t> </a:t>
            </a:r>
            <a:r>
              <a:rPr lang="en-US" sz="1800" dirty="0" err="1"/>
              <a:t>sigan</a:t>
            </a:r>
            <a:r>
              <a:rPr lang="en-US" sz="1800" dirty="0"/>
              <a:t> </a:t>
            </a:r>
            <a:r>
              <a:rPr lang="en-US" sz="1800" dirty="0" err="1"/>
              <a:t>diversificando</a:t>
            </a:r>
            <a:r>
              <a:rPr lang="en-US" sz="1800" dirty="0"/>
              <a:t> </a:t>
            </a:r>
            <a:r>
              <a:rPr lang="en-US" sz="1800" dirty="0" err="1"/>
              <a:t>sus</a:t>
            </a:r>
            <a:r>
              <a:rPr lang="en-US" sz="1800" dirty="0"/>
              <a:t> </a:t>
            </a:r>
            <a:r>
              <a:rPr lang="en-US" sz="1800" dirty="0" err="1"/>
              <a:t>portafolios</a:t>
            </a:r>
            <a:r>
              <a:rPr lang="en-US" sz="1800" dirty="0"/>
              <a:t>. </a:t>
            </a:r>
            <a:r>
              <a:rPr lang="en-US" sz="1800" dirty="0" err="1"/>
              <a:t>Esto</a:t>
            </a:r>
            <a:r>
              <a:rPr lang="en-US" sz="1800" dirty="0"/>
              <a:t> </a:t>
            </a:r>
            <a:r>
              <a:rPr lang="en-US" sz="1800" dirty="0" err="1"/>
              <a:t>significa</a:t>
            </a:r>
            <a:r>
              <a:rPr lang="en-US" sz="1800" dirty="0"/>
              <a:t> </a:t>
            </a:r>
            <a:r>
              <a:rPr lang="en-US" sz="1800" dirty="0" err="1"/>
              <a:t>que</a:t>
            </a:r>
            <a:r>
              <a:rPr lang="en-US" sz="1800" dirty="0"/>
              <a:t> la </a:t>
            </a:r>
            <a:r>
              <a:rPr lang="en-US" sz="1800" dirty="0" err="1"/>
              <a:t>plata</a:t>
            </a:r>
            <a:r>
              <a:rPr lang="en-US" sz="1800" dirty="0"/>
              <a:t> </a:t>
            </a:r>
            <a:r>
              <a:rPr lang="en-US" sz="1800" dirty="0" err="1"/>
              <a:t>es</a:t>
            </a:r>
            <a:r>
              <a:rPr lang="en-US" sz="1800" dirty="0"/>
              <a:t> </a:t>
            </a:r>
            <a:r>
              <a:rPr lang="en-US" sz="1800" dirty="0" err="1"/>
              <a:t>más</a:t>
            </a:r>
            <a:r>
              <a:rPr lang="en-US" sz="1800" dirty="0"/>
              <a:t> </a:t>
            </a:r>
            <a:r>
              <a:rPr lang="en-US" sz="1800" dirty="0" err="1"/>
              <a:t>accesible</a:t>
            </a:r>
            <a:r>
              <a:rPr lang="en-US" sz="1800" dirty="0"/>
              <a:t> </a:t>
            </a:r>
            <a:r>
              <a:rPr lang="en-US" sz="1800" dirty="0" err="1"/>
              <a:t>que</a:t>
            </a:r>
            <a:r>
              <a:rPr lang="en-US" sz="1800" dirty="0"/>
              <a:t> el </a:t>
            </a:r>
            <a:r>
              <a:rPr lang="en-US" sz="1800" dirty="0" err="1"/>
              <a:t>oro</a:t>
            </a:r>
            <a:r>
              <a:rPr lang="en-US" sz="1800" dirty="0"/>
              <a:t>.</a:t>
            </a:r>
          </a:p>
          <a:p>
            <a:pPr marL="285750" indent="-285750" algn="l">
              <a:buFont typeface="Arial"/>
              <a:buChar char="•"/>
            </a:pPr>
            <a:endParaRPr lang="en-US" sz="1800" dirty="0"/>
          </a:p>
          <a:p>
            <a:pPr marL="285750" indent="-285750" algn="l">
              <a:buFont typeface="Arial"/>
              <a:buChar char="•"/>
            </a:pPr>
            <a:r>
              <a:rPr lang="en-US" sz="1800" dirty="0" err="1"/>
              <a:t>Aproximadamente</a:t>
            </a:r>
            <a:r>
              <a:rPr lang="en-US" sz="1800" dirty="0"/>
              <a:t> a $35 </a:t>
            </a:r>
            <a:r>
              <a:rPr lang="en-US" sz="1800" dirty="0" err="1"/>
              <a:t>dólares</a:t>
            </a:r>
            <a:r>
              <a:rPr lang="en-US" sz="1800" dirty="0"/>
              <a:t> la </a:t>
            </a:r>
            <a:r>
              <a:rPr lang="en-US" sz="1800" dirty="0" err="1"/>
              <a:t>onza</a:t>
            </a:r>
            <a:r>
              <a:rPr lang="en-US" sz="1800" dirty="0"/>
              <a:t>, la </a:t>
            </a:r>
            <a:r>
              <a:rPr lang="en-US" sz="1800" dirty="0" err="1"/>
              <a:t>plata</a:t>
            </a:r>
            <a:r>
              <a:rPr lang="en-US" sz="1800" dirty="0"/>
              <a:t> </a:t>
            </a:r>
            <a:r>
              <a:rPr lang="en-US" sz="1800" dirty="0" err="1"/>
              <a:t>es</a:t>
            </a:r>
            <a:r>
              <a:rPr lang="en-US" sz="1800" dirty="0"/>
              <a:t> </a:t>
            </a:r>
            <a:r>
              <a:rPr lang="en-US" sz="1800" dirty="0" err="1"/>
              <a:t>barata</a:t>
            </a:r>
            <a:r>
              <a:rPr lang="en-US" sz="1800" dirty="0"/>
              <a:t>.  ¿</a:t>
            </a:r>
            <a:r>
              <a:rPr lang="en-US" sz="1800" dirty="0" err="1"/>
              <a:t>Está</a:t>
            </a:r>
            <a:r>
              <a:rPr lang="en-US" sz="1800" dirty="0"/>
              <a:t> </a:t>
            </a:r>
            <a:r>
              <a:rPr lang="en-US" sz="1800" dirty="0" err="1"/>
              <a:t>listo</a:t>
            </a:r>
            <a:r>
              <a:rPr lang="en-US" sz="1800" dirty="0"/>
              <a:t> </a:t>
            </a:r>
            <a:r>
              <a:rPr lang="en-US" sz="1800" dirty="0" err="1"/>
              <a:t>para</a:t>
            </a:r>
            <a:r>
              <a:rPr lang="en-US" sz="1800" dirty="0"/>
              <a:t> </a:t>
            </a:r>
            <a:r>
              <a:rPr lang="en-US" sz="1800" dirty="0" err="1"/>
              <a:t>ver</a:t>
            </a:r>
            <a:r>
              <a:rPr lang="en-US" sz="1800" dirty="0"/>
              <a:t> </a:t>
            </a:r>
            <a:r>
              <a:rPr lang="en-US" sz="1800" dirty="0" err="1"/>
              <a:t>precios</a:t>
            </a:r>
            <a:r>
              <a:rPr lang="en-US" sz="1800" dirty="0"/>
              <a:t> de $75, $100, $150?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63" y="1104900"/>
            <a:ext cx="7731237" cy="2595487"/>
          </a:xfrm>
          <a:prstGeom prst="rect">
            <a:avLst/>
          </a:prstGeom>
        </p:spPr>
      </p:pic>
      <p:pic>
        <p:nvPicPr>
          <p:cNvPr id="6" name="Picture 5" descr="OP log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1"/>
          <a:stretch/>
        </p:blipFill>
        <p:spPr>
          <a:xfrm>
            <a:off x="5994400" y="4233"/>
            <a:ext cx="2456180" cy="5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137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1254</TotalTime>
  <Words>857</Words>
  <Application>Microsoft Macintosh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Adjacency</vt:lpstr>
      <vt:lpstr>¿Por qué comprar plata?</vt:lpstr>
      <vt:lpstr>La Plata Es Dinero Real</vt:lpstr>
      <vt:lpstr>La Plata Es Escasa</vt:lpstr>
      <vt:lpstr>La Demanda Mundial Es Mayor Que El Suministro</vt:lpstr>
      <vt:lpstr>Una Verdadera Póliza De Seguro</vt:lpstr>
      <vt:lpstr>Más Que Un Metal Monetario</vt:lpstr>
      <vt:lpstr>Más Flexibilización Cuantitativa En Camino</vt:lpstr>
      <vt:lpstr>La Proporción Histórica Oro-Plata</vt:lpstr>
      <vt:lpstr>La Plata Está Barata</vt:lpstr>
      <vt:lpstr>China Quiere Más</vt:lpstr>
    </vt:vector>
  </TitlesOfParts>
  <Company>GoldSilver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Things to Look for When Shopping for Gold and Silver</dc:title>
  <dc:creator>Dawn Willson</dc:creator>
  <cp:lastModifiedBy>Silve07</cp:lastModifiedBy>
  <cp:revision>31</cp:revision>
  <dcterms:created xsi:type="dcterms:W3CDTF">2013-04-08T22:06:00Z</dcterms:created>
  <dcterms:modified xsi:type="dcterms:W3CDTF">2013-04-17T22:05:52Z</dcterms:modified>
</cp:coreProperties>
</file>